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71" r:id="rId3"/>
    <p:sldId id="258" r:id="rId4"/>
    <p:sldId id="259" r:id="rId5"/>
    <p:sldId id="260" r:id="rId6"/>
    <p:sldId id="317" r:id="rId7"/>
    <p:sldId id="262" r:id="rId8"/>
    <p:sldId id="263" r:id="rId9"/>
    <p:sldId id="264" r:id="rId10"/>
    <p:sldId id="266" r:id="rId11"/>
    <p:sldId id="267" r:id="rId12"/>
    <p:sldId id="269" r:id="rId13"/>
    <p:sldId id="270" r:id="rId14"/>
  </p:sldIdLst>
  <p:sldSz cx="18288000" cy="10287000"/>
  <p:notesSz cx="6858000" cy="9144000"/>
  <p:embeddedFontLst>
    <p:embeddedFont>
      <p:font typeface="Arial Bold" panose="020B0802020202020204" pitchFamily="34" charset="77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(MS) Bold" panose="020F0702030404030204" pitchFamily="34" charset="0"/>
      <p:regular r:id="rId22"/>
      <p:bold r:id="rId23"/>
    </p:embeddedFont>
    <p:embeddedFont>
      <p:font typeface="Play Bold" pitchFamily="2" charset="0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07" autoAdjust="0"/>
  </p:normalViewPr>
  <p:slideViewPr>
    <p:cSldViewPr>
      <p:cViewPr varScale="1">
        <p:scale>
          <a:sx n="70" d="100"/>
          <a:sy n="70" d="100"/>
        </p:scale>
        <p:origin x="84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14.10.2025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 nursing student searching for reliable health articles.</a:t>
            </a:r>
          </a:p>
          <a:p>
            <a:r>
              <a:rPr lang="en-US"/>
              <a:t>A teaching student filtering lesson plan resources.</a:t>
            </a:r>
          </a:p>
          <a:p>
            <a:r>
              <a:rPr lang="en-US"/>
              <a:t>A CS student refining searches for AI research papers.</a:t>
            </a:r>
          </a:p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 nursing student searching for reliable health articles.</a:t>
            </a:r>
          </a:p>
          <a:p>
            <a:r>
              <a:rPr lang="en-US"/>
              <a:t>A teaching student filtering lesson plan resources.</a:t>
            </a:r>
          </a:p>
          <a:p>
            <a:r>
              <a:rPr lang="en-US"/>
              <a:t>A CS student refining searches for AI research papers.</a:t>
            </a:r>
          </a:p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 nursing student searching for reliable health articles.</a:t>
            </a:r>
          </a:p>
          <a:p>
            <a:r>
              <a:rPr lang="en-US"/>
              <a:t>A teaching student filtering lesson plan resources.</a:t>
            </a:r>
          </a:p>
          <a:p>
            <a:r>
              <a:rPr lang="en-US"/>
              <a:t>A CS student refining searches for AI research papers.</a:t>
            </a:r>
          </a:p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 nursing student searching for reliable health articles.</a:t>
            </a:r>
          </a:p>
          <a:p>
            <a:r>
              <a:rPr lang="en-US"/>
              <a:t>A teaching student filtering lesson plan resources.</a:t>
            </a:r>
          </a:p>
          <a:p>
            <a:r>
              <a:rPr lang="en-US"/>
              <a:t>A CS student refining searches for AI research papers.</a:t>
            </a:r>
          </a:p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6325"/>
            <a:ext cx="18288000" cy="1350869"/>
            <a:chOff x="0" y="0"/>
            <a:chExt cx="4816593" cy="3557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55784"/>
            </a:xfrm>
            <a:custGeom>
              <a:avLst/>
              <a:gdLst/>
              <a:ahLst/>
              <a:cxnLst/>
              <a:rect l="l" t="t" r="r" b="b"/>
              <a:pathLst>
                <a:path w="4816592" h="355784">
                  <a:moveTo>
                    <a:pt x="0" y="0"/>
                  </a:moveTo>
                  <a:lnTo>
                    <a:pt x="4816592" y="0"/>
                  </a:lnTo>
                  <a:lnTo>
                    <a:pt x="4816592" y="355784"/>
                  </a:lnTo>
                  <a:lnTo>
                    <a:pt x="0" y="35578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3938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45324" y="1520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6" name="Freeform 6" descr="Blue text on a black background  AI-generated content may be incorrect."/>
          <p:cNvSpPr/>
          <p:nvPr/>
        </p:nvSpPr>
        <p:spPr>
          <a:xfrm>
            <a:off x="6749560" y="94888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363029" y="3557214"/>
            <a:ext cx="17638780" cy="2081327"/>
            <a:chOff x="18713" y="-1407060"/>
            <a:chExt cx="23518374" cy="2775103"/>
          </a:xfrm>
        </p:grpSpPr>
        <p:sp>
          <p:nvSpPr>
            <p:cNvPr id="8" name="Freeform 8"/>
            <p:cNvSpPr/>
            <p:nvPr/>
          </p:nvSpPr>
          <p:spPr>
            <a:xfrm>
              <a:off x="83737" y="-1044729"/>
              <a:ext cx="23453350" cy="2412772"/>
            </a:xfrm>
            <a:custGeom>
              <a:avLst/>
              <a:gdLst/>
              <a:ahLst/>
              <a:cxnLst/>
              <a:rect l="l" t="t" r="r" b="b"/>
              <a:pathLst>
                <a:path w="23453350" h="2412772">
                  <a:moveTo>
                    <a:pt x="0" y="0"/>
                  </a:moveTo>
                  <a:lnTo>
                    <a:pt x="23453350" y="0"/>
                  </a:lnTo>
                  <a:lnTo>
                    <a:pt x="23453350" y="2412772"/>
                  </a:lnTo>
                  <a:lnTo>
                    <a:pt x="0" y="2412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8713" y="-1407060"/>
              <a:ext cx="23453350" cy="2498497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9720"/>
                </a:lnSpc>
              </a:pPr>
              <a:r>
                <a:rPr lang="ka-GE" sz="9000" b="1" dirty="0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მდგრადი მომავლის ხელშეწყობა</a:t>
              </a:r>
              <a:endParaRPr lang="en-US" sz="90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271961" y="5981700"/>
            <a:ext cx="13744074" cy="1417034"/>
            <a:chOff x="0" y="0"/>
            <a:chExt cx="18325432" cy="188937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288000" cy="1527048"/>
            </a:xfrm>
            <a:custGeom>
              <a:avLst/>
              <a:gdLst/>
              <a:ahLst/>
              <a:cxnLst/>
              <a:rect l="l" t="t" r="r" b="b"/>
              <a:pathLst>
                <a:path w="18288000" h="1527048">
                  <a:moveTo>
                    <a:pt x="0" y="0"/>
                  </a:moveTo>
                  <a:lnTo>
                    <a:pt x="18288000" y="0"/>
                  </a:lnTo>
                  <a:lnTo>
                    <a:pt x="18288000" y="1527048"/>
                  </a:lnTo>
                  <a:lnTo>
                    <a:pt x="0" y="152704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37432" y="333756"/>
              <a:ext cx="18288000" cy="155562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888"/>
                </a:lnSpc>
              </a:pPr>
              <a:r>
                <a:rPr lang="ka-GE" sz="3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ნაწილი 5: ხელოვნური ინტელექტის წვლილი მდგრადი მომავლის განვითარებაში</a:t>
              </a:r>
              <a:endPara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" name="Freeform 13"/>
          <p:cNvSpPr/>
          <p:nvPr/>
        </p:nvSpPr>
        <p:spPr>
          <a:xfrm>
            <a:off x="13716000" y="-16325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F81060-3B31-4021-0ACC-6BF9FD989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66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119113" y="1380752"/>
            <a:ext cx="10049774" cy="1569803"/>
            <a:chOff x="0" y="-486097"/>
            <a:chExt cx="13399698" cy="209307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399698" cy="1606973"/>
            </a:xfrm>
            <a:custGeom>
              <a:avLst/>
              <a:gdLst/>
              <a:ahLst/>
              <a:cxnLst/>
              <a:rect l="l" t="t" r="r" b="b"/>
              <a:pathLst>
                <a:path w="13399698" h="1606973">
                  <a:moveTo>
                    <a:pt x="0" y="0"/>
                  </a:moveTo>
                  <a:lnTo>
                    <a:pt x="13399698" y="0"/>
                  </a:lnTo>
                  <a:lnTo>
                    <a:pt x="13399698" y="1606973"/>
                  </a:lnTo>
                  <a:lnTo>
                    <a:pt x="0" y="16069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86097"/>
              <a:ext cx="13399698" cy="174032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800"/>
                </a:lnSpc>
              </a:pPr>
              <a:r>
                <a:rPr lang="ka-GE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სწავლის მიზნები:</a:t>
              </a:r>
              <a:endParaRPr lang="en-US" sz="6500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238982" y="-16325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644419" y="2864485"/>
            <a:ext cx="12210282" cy="6131433"/>
            <a:chOff x="0" y="0"/>
            <a:chExt cx="13934479" cy="81752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934480" cy="8175244"/>
            </a:xfrm>
            <a:custGeom>
              <a:avLst/>
              <a:gdLst/>
              <a:ahLst/>
              <a:cxnLst/>
              <a:rect l="l" t="t" r="r" b="b"/>
              <a:pathLst>
                <a:path w="13934480" h="8175244">
                  <a:moveTo>
                    <a:pt x="0" y="0"/>
                  </a:moveTo>
                  <a:lnTo>
                    <a:pt x="13934480" y="0"/>
                  </a:lnTo>
                  <a:lnTo>
                    <a:pt x="13934480" y="8175244"/>
                  </a:lnTo>
                  <a:lnTo>
                    <a:pt x="0" y="817524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04775"/>
              <a:ext cx="13934479" cy="828001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742649" lvl="1" indent="-371324" algn="l">
                <a:lnSpc>
                  <a:spcPts val="4389"/>
                </a:lnSpc>
                <a:buFont typeface="Arial"/>
                <a:buChar char="•"/>
              </a:pPr>
              <a:r>
                <a:rPr lang="ka-GE" sz="33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ახსენით ხელოვნური ინტელექტის (</a:t>
              </a:r>
              <a:r>
                <a:rPr lang="en-US" sz="33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AI) </a:t>
              </a:r>
              <a:r>
                <a:rPr lang="ka-GE" sz="33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როლი მდგრადი განვითარების მიზნების (</a:t>
              </a:r>
              <a:r>
                <a:rPr lang="en-US" sz="33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SDGs) </a:t>
              </a:r>
              <a:r>
                <a:rPr lang="ka-GE" sz="33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მხარდაჭერაში.</a:t>
              </a:r>
            </a:p>
            <a:p>
              <a:pPr marL="742649" lvl="1" indent="-371324" algn="l">
                <a:lnSpc>
                  <a:spcPts val="4389"/>
                </a:lnSpc>
                <a:buFont typeface="Arial"/>
                <a:buChar char="•"/>
              </a:pPr>
              <a:r>
                <a:rPr lang="ka-GE" sz="33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მოავლინეთ და განიხილეთ ხელოვნური ინტელექტის აპლიკაციების მაგალითები, რომლებიც ხელს უწყობენ მდგრადობას ისეთ სფეროებში, როგორიცაა ენერგეტიკა, გარემო და ჯანდაცვა.</a:t>
              </a:r>
            </a:p>
            <a:p>
              <a:pPr marL="742649" lvl="1" indent="-371324" algn="l">
                <a:lnSpc>
                  <a:spcPts val="4389"/>
                </a:lnSpc>
                <a:buFont typeface="Arial"/>
                <a:buChar char="•"/>
              </a:pPr>
              <a:r>
                <a:rPr lang="ka-GE" sz="33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გააანალიზეთ როგორც შესაძლებლობები, ასევე ეთიკური გამოწვევები, რომლებიც დაკავშირებულია ხელოვნური ინტელექტის გამოყენებასთან მდგრადი განვითარებისთვის.</a:t>
              </a:r>
            </a:p>
            <a:p>
              <a:pPr marL="742649" lvl="1" indent="-371324" algn="l">
                <a:lnSpc>
                  <a:spcPts val="4389"/>
                </a:lnSpc>
                <a:buFont typeface="Arial"/>
                <a:buChar char="•"/>
              </a:pPr>
              <a:r>
                <a:rPr lang="ka-GE" sz="33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შესთავაზეთ გზები, თუ როგორ შეუძლია ხელოვნურ ინტელექტს მდგრადი მომავლის წინ წაწევა მათი ინტერესის სფეროში.</a:t>
              </a:r>
              <a:endParaRPr lang="en-US" sz="3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0705578" y="3800209"/>
            <a:ext cx="7128851" cy="5106039"/>
          </a:xfrm>
          <a:custGeom>
            <a:avLst/>
            <a:gdLst/>
            <a:ahLst/>
            <a:cxnLst/>
            <a:rect l="l" t="t" r="r" b="b"/>
            <a:pathLst>
              <a:path w="7128851" h="5106039">
                <a:moveTo>
                  <a:pt x="0" y="0"/>
                </a:moveTo>
                <a:lnTo>
                  <a:pt x="7128851" y="0"/>
                </a:lnTo>
                <a:lnTo>
                  <a:pt x="7128851" y="5106040"/>
                </a:lnTo>
                <a:lnTo>
                  <a:pt x="0" y="51060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895025" y="966999"/>
            <a:ext cx="12497949" cy="2394763"/>
            <a:chOff x="-2539234" y="-541892"/>
            <a:chExt cx="16663931" cy="31930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282765" cy="2651126"/>
            </a:xfrm>
            <a:custGeom>
              <a:avLst/>
              <a:gdLst/>
              <a:ahLst/>
              <a:cxnLst/>
              <a:rect l="l" t="t" r="r" b="b"/>
              <a:pathLst>
                <a:path w="10282765" h="2651126">
                  <a:moveTo>
                    <a:pt x="0" y="0"/>
                  </a:moveTo>
                  <a:lnTo>
                    <a:pt x="10282765" y="0"/>
                  </a:lnTo>
                  <a:lnTo>
                    <a:pt x="10282765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-2539234" y="-541892"/>
              <a:ext cx="16663931" cy="2708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020"/>
                </a:lnSpc>
              </a:pPr>
              <a:r>
                <a:rPr lang="ka-GE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რატომ არის ეს მნიშვნელოვანი?</a:t>
              </a:r>
              <a:endParaRPr lang="en-US" sz="6500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77310" y="2831635"/>
            <a:ext cx="13144500" cy="5841238"/>
            <a:chOff x="0" y="0"/>
            <a:chExt cx="14395471" cy="77883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395472" cy="7788318"/>
            </a:xfrm>
            <a:custGeom>
              <a:avLst/>
              <a:gdLst/>
              <a:ahLst/>
              <a:cxnLst/>
              <a:rect l="l" t="t" r="r" b="b"/>
              <a:pathLst>
                <a:path w="14395472" h="7788318">
                  <a:moveTo>
                    <a:pt x="0" y="0"/>
                  </a:moveTo>
                  <a:lnTo>
                    <a:pt x="14395472" y="0"/>
                  </a:lnTo>
                  <a:lnTo>
                    <a:pt x="14395472" y="7788318"/>
                  </a:lnTo>
                  <a:lnTo>
                    <a:pt x="0" y="77883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4395471" cy="782641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855168" lvl="1" indent="-427584" algn="l">
                <a:lnSpc>
                  <a:spcPts val="4104"/>
                </a:lnSpc>
                <a:buFont typeface="Arial"/>
                <a:buChar char="•"/>
              </a:pPr>
              <a:r>
                <a:rPr lang="ka-GE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გარემოს დაცვა: ხელოვნური ინტელექტის როლი ენერგოეფექტურობასა და რესურსების ოპტიმიზაციაში კლიმატის ცვლილების წინააღმდეგ ბრძოლის გასაღებია.</a:t>
              </a:r>
            </a:p>
            <a:p>
              <a:pPr marL="855168" lvl="1" indent="-427584" algn="l">
                <a:lnSpc>
                  <a:spcPts val="4104"/>
                </a:lnSpc>
                <a:buFont typeface="Arial"/>
                <a:buChar char="•"/>
              </a:pPr>
              <a:endParaRPr lang="ka-GE" sz="3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  <a:p>
              <a:pPr marL="855168" lvl="1" indent="-427584" algn="l">
                <a:lnSpc>
                  <a:spcPts val="4104"/>
                </a:lnSpc>
                <a:buFont typeface="Arial"/>
                <a:buChar char="•"/>
              </a:pPr>
              <a:r>
                <a:rPr lang="ka-GE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ჯანდაცვის მიღწევები: ხელოვნურ ინტელექტს შეუძლია ხელი შეუწყოს ჯანმრთელობის უკეთეს შედეგებს დაავადებების პროგნოზირებით და პერსონალიზებული მკურნალობის შემუშავებით.</a:t>
              </a:r>
            </a:p>
            <a:p>
              <a:pPr marL="427584" lvl="1" algn="l">
                <a:lnSpc>
                  <a:spcPts val="4104"/>
                </a:lnSpc>
              </a:pPr>
              <a:endParaRPr lang="ka-GE" sz="3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  <a:p>
              <a:pPr marL="855168" lvl="1" indent="-427584" algn="l">
                <a:lnSpc>
                  <a:spcPts val="4104"/>
                </a:lnSpc>
                <a:buFont typeface="Arial"/>
                <a:buChar char="•"/>
              </a:pPr>
              <a:r>
                <a:rPr lang="ka-GE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გლობალური მდგრადობა: ხელოვნური ინტელექტი ხელს უწყობს მდგრადი მომავლის გადაწყვეტილებების შექმნას ნახშირბადის გამონაბოლქვის შემცირებით და სისტემების ოპტიმიზაციის გზით.</a:t>
              </a:r>
              <a:endParaRPr lang="en-US" sz="3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3301202" y="-56444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156183" y="3361763"/>
            <a:ext cx="5464355" cy="5259442"/>
          </a:xfrm>
          <a:custGeom>
            <a:avLst/>
            <a:gdLst/>
            <a:ahLst/>
            <a:cxnLst/>
            <a:rect l="l" t="t" r="r" b="b"/>
            <a:pathLst>
              <a:path w="5464355" h="5259442">
                <a:moveTo>
                  <a:pt x="0" y="0"/>
                </a:moveTo>
                <a:lnTo>
                  <a:pt x="5464356" y="0"/>
                </a:lnTo>
                <a:lnTo>
                  <a:pt x="5464356" y="5259442"/>
                </a:lnTo>
                <a:lnTo>
                  <a:pt x="0" y="52594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/>
          <p:cNvSpPr/>
          <p:nvPr/>
        </p:nvSpPr>
        <p:spPr>
          <a:xfrm>
            <a:off x="13530062" y="4320606"/>
            <a:ext cx="4319337" cy="4351977"/>
          </a:xfrm>
          <a:custGeom>
            <a:avLst/>
            <a:gdLst/>
            <a:ahLst/>
            <a:cxnLst/>
            <a:rect l="l" t="t" r="r" b="b"/>
            <a:pathLst>
              <a:path w="4319337" h="4351977">
                <a:moveTo>
                  <a:pt x="0" y="0"/>
                </a:moveTo>
                <a:lnTo>
                  <a:pt x="4319337" y="0"/>
                </a:lnTo>
                <a:lnTo>
                  <a:pt x="4319337" y="4351976"/>
                </a:lnTo>
                <a:lnTo>
                  <a:pt x="0" y="4351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048311" y="1325883"/>
            <a:ext cx="12124322" cy="1736721"/>
            <a:chOff x="-44704" y="-716275"/>
            <a:chExt cx="16165761" cy="23156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673075" cy="1599353"/>
            </a:xfrm>
            <a:custGeom>
              <a:avLst/>
              <a:gdLst/>
              <a:ahLst/>
              <a:cxnLst/>
              <a:rect l="l" t="t" r="r" b="b"/>
              <a:pathLst>
                <a:path w="13673075" h="1599353">
                  <a:moveTo>
                    <a:pt x="0" y="0"/>
                  </a:moveTo>
                  <a:lnTo>
                    <a:pt x="13673075" y="0"/>
                  </a:lnTo>
                  <a:lnTo>
                    <a:pt x="13673075" y="1599353"/>
                  </a:lnTo>
                  <a:lnTo>
                    <a:pt x="0" y="15993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-44704" y="-716275"/>
              <a:ext cx="16165761" cy="165650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020"/>
                </a:lnSpc>
              </a:pPr>
              <a:r>
                <a:rPr lang="ka-GE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ამ თემის ძირითადი საკითხები</a:t>
              </a:r>
              <a:endParaRPr lang="en-US" sz="6500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38601" y="2651764"/>
            <a:ext cx="14706600" cy="6020819"/>
            <a:chOff x="0" y="-925240"/>
            <a:chExt cx="16165764" cy="802775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165764" cy="7102518"/>
            </a:xfrm>
            <a:custGeom>
              <a:avLst/>
              <a:gdLst/>
              <a:ahLst/>
              <a:cxnLst/>
              <a:rect l="l" t="t" r="r" b="b"/>
              <a:pathLst>
                <a:path w="16165764" h="7102518">
                  <a:moveTo>
                    <a:pt x="0" y="0"/>
                  </a:moveTo>
                  <a:lnTo>
                    <a:pt x="16165764" y="0"/>
                  </a:lnTo>
                  <a:lnTo>
                    <a:pt x="16165764" y="7102518"/>
                  </a:lnTo>
                  <a:lnTo>
                    <a:pt x="0" y="71025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925240"/>
              <a:ext cx="16165762" cy="714061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842620" lvl="1" indent="-421310" algn="l">
                <a:lnSpc>
                  <a:spcPts val="4104"/>
                </a:lnSpc>
                <a:buFont typeface="Arial"/>
                <a:buChar char="•"/>
              </a:pPr>
              <a:r>
                <a:rPr lang="ka-GE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ენერგოეფექტურობა: ხელოვნურ ინტელექტს შეუძლია ენერგიის დანაკარგების შემცირება და ენერგიის მოხმარების ოპტიმიზაცია.</a:t>
              </a:r>
            </a:p>
            <a:p>
              <a:pPr marL="842620" lvl="1" indent="-421310" algn="l">
                <a:lnSpc>
                  <a:spcPts val="4104"/>
                </a:lnSpc>
                <a:buFont typeface="Arial"/>
                <a:buChar char="•"/>
              </a:pPr>
              <a:endParaRPr lang="ka-GE" sz="3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  <a:p>
              <a:pPr marL="842620" lvl="1" indent="-421310" algn="l">
                <a:lnSpc>
                  <a:spcPts val="4104"/>
                </a:lnSpc>
                <a:buFont typeface="Arial"/>
                <a:buChar char="•"/>
              </a:pPr>
              <a:r>
                <a:rPr lang="ka-GE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ჯანდაცვა: ხელოვნური ინტელექტის როლი დაავადებების პროგნოზირებაში, მკურნალობის პერსონალიზაციასა და ეკოლოგიურად სუფთა მედიკამენტების შემუშავებაში.</a:t>
              </a:r>
            </a:p>
            <a:p>
              <a:pPr marL="842620" lvl="1" indent="-421310" algn="l">
                <a:lnSpc>
                  <a:spcPts val="4104"/>
                </a:lnSpc>
                <a:buFont typeface="Arial"/>
                <a:buChar char="•"/>
              </a:pPr>
              <a:endParaRPr lang="ka-GE" sz="3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  <a:p>
              <a:pPr marL="842620" lvl="1" indent="-421310" algn="l">
                <a:lnSpc>
                  <a:spcPts val="4104"/>
                </a:lnSpc>
                <a:buFont typeface="Arial"/>
                <a:buChar char="•"/>
              </a:pPr>
              <a:r>
                <a:rPr lang="ka-GE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კიბერუსაფრთხოება: ხელოვნური ინტელექტის გამოყენება რესურსების ეფექტური ციფრული დაცვისთვის.</a:t>
              </a:r>
            </a:p>
            <a:p>
              <a:pPr marL="842620" lvl="1" indent="-421310" algn="l">
                <a:lnSpc>
                  <a:spcPts val="4104"/>
                </a:lnSpc>
                <a:buFont typeface="Arial"/>
                <a:buChar char="•"/>
              </a:pPr>
              <a:endParaRPr lang="ka-GE" sz="3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  <a:p>
              <a:pPr marL="842620" lvl="1" indent="-421310" algn="l">
                <a:lnSpc>
                  <a:spcPts val="4104"/>
                </a:lnSpc>
                <a:buFont typeface="Arial"/>
                <a:buChar char="•"/>
              </a:pPr>
              <a:r>
                <a:rPr lang="ka-GE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მდგრადი კვლევა: ხელოვნური ინტელექტის გამოყენება ეკოლოგიურად სუფთა სამედიცინო გადაწყვეტილებებისა და ტექნოლოგიების შექმნაში.</a:t>
              </a:r>
              <a:endParaRPr lang="en-US" sz="3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3384161" y="-16325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695CDBF-BA78-A78D-40F9-761CE02E7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"/>
            <a:ext cx="18288000" cy="1024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ECAD4-C173-42E6-8676-7919DB59F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07106" y="3859571"/>
            <a:ext cx="12873789" cy="3349386"/>
          </a:xfrm>
          <a:solidFill>
            <a:srgbClr val="0D243B">
              <a:alpha val="25098"/>
            </a:srgbClr>
          </a:solidFill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ka-GE" sz="108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რას შეისწავლით ამ კურსში</a:t>
            </a:r>
            <a:endParaRPr lang="en-GB" sz="108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0853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/>
          <p:cNvSpPr/>
          <p:nvPr/>
        </p:nvSpPr>
        <p:spPr>
          <a:xfrm>
            <a:off x="10820400" y="4005474"/>
            <a:ext cx="7184611" cy="4355670"/>
          </a:xfrm>
          <a:custGeom>
            <a:avLst/>
            <a:gdLst/>
            <a:ahLst/>
            <a:cxnLst/>
            <a:rect l="l" t="t" r="r" b="b"/>
            <a:pathLst>
              <a:path w="7184611" h="4355670">
                <a:moveTo>
                  <a:pt x="0" y="0"/>
                </a:moveTo>
                <a:lnTo>
                  <a:pt x="7184611" y="0"/>
                </a:lnTo>
                <a:lnTo>
                  <a:pt x="7184611" y="4355670"/>
                </a:lnTo>
                <a:lnTo>
                  <a:pt x="0" y="43556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143000" y="1610610"/>
            <a:ext cx="16002000" cy="2031206"/>
            <a:chOff x="-2345688" y="-57149"/>
            <a:chExt cx="21336000" cy="27082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162423" cy="2651126"/>
            </a:xfrm>
            <a:custGeom>
              <a:avLst/>
              <a:gdLst/>
              <a:ahLst/>
              <a:cxnLst/>
              <a:rect l="l" t="t" r="r" b="b"/>
              <a:pathLst>
                <a:path w="15162423" h="2651126">
                  <a:moveTo>
                    <a:pt x="0" y="0"/>
                  </a:moveTo>
                  <a:lnTo>
                    <a:pt x="15162423" y="0"/>
                  </a:lnTo>
                  <a:lnTo>
                    <a:pt x="15162423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-2345688" y="-57149"/>
              <a:ext cx="21336000" cy="2708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020"/>
                </a:lnSpc>
              </a:pPr>
              <a:r>
                <a:rPr lang="ka-GE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ხელოვნური ინტელექტი რესურსების ოპტიმიზაციაში</a:t>
              </a:r>
              <a:endParaRPr lang="en-US" sz="6500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85800" y="3799471"/>
            <a:ext cx="11481925" cy="4834057"/>
            <a:chOff x="0" y="0"/>
            <a:chExt cx="12595621" cy="64454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595621" cy="6445410"/>
            </a:xfrm>
            <a:custGeom>
              <a:avLst/>
              <a:gdLst/>
              <a:ahLst/>
              <a:cxnLst/>
              <a:rect l="l" t="t" r="r" b="b"/>
              <a:pathLst>
                <a:path w="12595621" h="6445410">
                  <a:moveTo>
                    <a:pt x="0" y="0"/>
                  </a:moveTo>
                  <a:lnTo>
                    <a:pt x="12595621" y="0"/>
                  </a:lnTo>
                  <a:lnTo>
                    <a:pt x="12595621" y="6445410"/>
                  </a:lnTo>
                  <a:lnTo>
                    <a:pt x="0" y="64454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2595621" cy="648351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820422" lvl="1" indent="-410211" algn="l">
                <a:lnSpc>
                  <a:spcPts val="4104"/>
                </a:lnSpc>
                <a:buFont typeface="Arial"/>
                <a:buChar char="•"/>
              </a:pPr>
              <a:r>
                <a:rPr lang="ka-GE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ხელოვნური ინტელექტის მოდელები ენერგიის, წყლისა და ნედლეულის რესურსების გამოყენების პროგნოზირებისა და ოპტიმიზაციისთვის.</a:t>
              </a:r>
            </a:p>
            <a:p>
              <a:pPr marL="820422" lvl="1" indent="-410211" algn="l">
                <a:lnSpc>
                  <a:spcPts val="4104"/>
                </a:lnSpc>
                <a:buFont typeface="Arial"/>
                <a:buChar char="•"/>
              </a:pPr>
              <a:endParaRPr lang="ka-GE" sz="3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  <a:p>
              <a:pPr marL="820422" lvl="1" indent="-410211" algn="l">
                <a:lnSpc>
                  <a:spcPts val="4104"/>
                </a:lnSpc>
                <a:buFont typeface="Arial"/>
                <a:buChar char="•"/>
              </a:pPr>
              <a:r>
                <a:rPr lang="ka-GE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დიდი მონაცემთა ნაკრებების ანალიზი ნიმუშების იდენტიფიცირებისა და რესურსების საჭიროებების პროგნოზირების მიზნით.</a:t>
              </a:r>
            </a:p>
            <a:p>
              <a:pPr marL="820422" lvl="1" indent="-410211" algn="l">
                <a:lnSpc>
                  <a:spcPts val="4104"/>
                </a:lnSpc>
                <a:buFont typeface="Arial"/>
                <a:buChar char="•"/>
              </a:pPr>
              <a:endParaRPr lang="ka-GE" sz="3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  <a:p>
              <a:pPr marL="820422" lvl="1" indent="-410211" algn="l">
                <a:lnSpc>
                  <a:spcPts val="4104"/>
                </a:lnSpc>
                <a:buFont typeface="Arial"/>
                <a:buChar char="•"/>
              </a:pPr>
              <a:r>
                <a:rPr lang="ka-GE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გადაწყვეტილებების მიღების ავტომატიზაცია რესურსების ეფექტურად განაწილებისა და ნარჩენების მინიმიზაციის მიზნით.</a:t>
              </a:r>
              <a:endParaRPr lang="en-US" sz="3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3429460" y="-25850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389696" y="1562100"/>
            <a:ext cx="9988446" cy="1988345"/>
            <a:chOff x="0" y="0"/>
            <a:chExt cx="9340408" cy="26511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340408" cy="2651126"/>
            </a:xfrm>
            <a:custGeom>
              <a:avLst/>
              <a:gdLst/>
              <a:ahLst/>
              <a:cxnLst/>
              <a:rect l="l" t="t" r="r" b="b"/>
              <a:pathLst>
                <a:path w="9340408" h="2651126">
                  <a:moveTo>
                    <a:pt x="0" y="0"/>
                  </a:moveTo>
                  <a:lnTo>
                    <a:pt x="9340408" y="0"/>
                  </a:lnTo>
                  <a:lnTo>
                    <a:pt x="9340408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9340408" cy="27082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235"/>
                </a:lnSpc>
              </a:pPr>
              <a:r>
                <a:rPr lang="ka-GE" sz="6699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ხელოვნური ინტელექტი ჯანდაცვაში</a:t>
              </a:r>
              <a:endParaRPr lang="en-US" sz="6699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13460" y="3954576"/>
            <a:ext cx="11297216" cy="5572597"/>
            <a:chOff x="-20320" y="-622448"/>
            <a:chExt cx="15062954" cy="74301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042634" cy="6807681"/>
            </a:xfrm>
            <a:custGeom>
              <a:avLst/>
              <a:gdLst/>
              <a:ahLst/>
              <a:cxnLst/>
              <a:rect l="l" t="t" r="r" b="b"/>
              <a:pathLst>
                <a:path w="15042634" h="6807681">
                  <a:moveTo>
                    <a:pt x="0" y="0"/>
                  </a:moveTo>
                  <a:lnTo>
                    <a:pt x="15042634" y="0"/>
                  </a:lnTo>
                  <a:lnTo>
                    <a:pt x="15042634" y="6807681"/>
                  </a:lnTo>
                  <a:lnTo>
                    <a:pt x="0" y="680768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-20320" y="-622448"/>
              <a:ext cx="15042633" cy="684578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971548" lvl="1" indent="-485774" algn="l">
                <a:lnSpc>
                  <a:spcPts val="4859"/>
                </a:lnSpc>
                <a:buFont typeface="Arial"/>
                <a:buChar char="•"/>
              </a:pPr>
              <a:r>
                <a:rPr lang="ka-GE" sz="44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დაავადების პროგნოზირების მოდელები ადრეული ჩარევისთვის.</a:t>
              </a:r>
            </a:p>
            <a:p>
              <a:pPr marL="971548" lvl="1" indent="-485774" algn="l">
                <a:lnSpc>
                  <a:spcPts val="4859"/>
                </a:lnSpc>
                <a:buFont typeface="Arial"/>
                <a:buChar char="•"/>
              </a:pPr>
              <a:r>
                <a:rPr lang="ka-GE" sz="44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პერსონალიზებული მკურნალობის გეგმები ხელოვნური ინტელექტის მიერ, პაციენტის მონაცემებისა და სამედიცინო ისტორიის ანალიზით.</a:t>
              </a:r>
            </a:p>
            <a:p>
              <a:pPr marL="971548" lvl="1" indent="-485774" algn="l">
                <a:lnSpc>
                  <a:spcPts val="4859"/>
                </a:lnSpc>
                <a:buFont typeface="Arial"/>
                <a:buChar char="•"/>
              </a:pPr>
              <a:r>
                <a:rPr lang="ka-GE" sz="44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ხელოვნური ინტელექტის გამოყენება ეკოლოგიურად სუფთა წამლების შემუშავებაში.</a:t>
              </a:r>
              <a:endParaRPr lang="en-US" sz="4499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144500" y="4421412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28600" y="3818506"/>
            <a:ext cx="12459520" cy="6017768"/>
            <a:chOff x="0" y="0"/>
            <a:chExt cx="14551382" cy="802369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551382" cy="8023691"/>
            </a:xfrm>
            <a:custGeom>
              <a:avLst/>
              <a:gdLst/>
              <a:ahLst/>
              <a:cxnLst/>
              <a:rect l="l" t="t" r="r" b="b"/>
              <a:pathLst>
                <a:path w="14551382" h="8023691">
                  <a:moveTo>
                    <a:pt x="0" y="0"/>
                  </a:moveTo>
                  <a:lnTo>
                    <a:pt x="14551382" y="0"/>
                  </a:lnTo>
                  <a:lnTo>
                    <a:pt x="14551382" y="8023691"/>
                  </a:lnTo>
                  <a:lnTo>
                    <a:pt x="0" y="80236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4551382" cy="80617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28369" lvl="1" indent="-464185" algn="l">
                <a:lnSpc>
                  <a:spcPts val="4643"/>
                </a:lnSpc>
                <a:buFont typeface="Arial"/>
                <a:buChar char="•"/>
              </a:pPr>
              <a:r>
                <a:rPr lang="ka-GE" sz="40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ხელოვნური ინტელექტი აკვირდება გარემოსდაცვით ცვლილებებს თანამგზავრული და სენსორული მონაცემების ანალიზით.</a:t>
              </a:r>
            </a:p>
            <a:p>
              <a:pPr marL="928369" lvl="1" indent="-464185" algn="l">
                <a:lnSpc>
                  <a:spcPts val="4643"/>
                </a:lnSpc>
                <a:buFont typeface="Arial"/>
                <a:buChar char="•"/>
              </a:pPr>
              <a:r>
                <a:rPr lang="ka-GE" sz="40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ის პროგნოზირებს სტიქიურ უბედურებებს და კლიმატის ტენდენციებს პრევენციისა და ადაპტაციის მხარდასაჭერად.</a:t>
              </a:r>
            </a:p>
            <a:p>
              <a:pPr marL="928369" lvl="1" indent="-464185" algn="l">
                <a:lnSpc>
                  <a:spcPts val="4643"/>
                </a:lnSpc>
                <a:buFont typeface="Arial"/>
                <a:buChar char="•"/>
              </a:pPr>
              <a:r>
                <a:rPr lang="ka-GE" sz="40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ხელოვნური ინტელექტი ხელს უწყობს ველური ბუნების შენარჩუნებას სახეობების თვალყურის დევნებისა და ჰაბიტატის ანალიზის გზით.</a:t>
              </a:r>
            </a:p>
            <a:p>
              <a:pPr marL="928369" lvl="1" indent="-464185" algn="l">
                <a:lnSpc>
                  <a:spcPts val="4643"/>
                </a:lnSpc>
                <a:buFont typeface="Arial"/>
                <a:buChar char="•"/>
              </a:pPr>
              <a:r>
                <a:rPr lang="ka-GE" sz="40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ის ოპტიმიზაციას უკეთებს რესურსების მართვას ეკოსისტემების მდგრადი გამოყენებისთვის.</a:t>
              </a:r>
              <a:endPara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077565" y="1471266"/>
            <a:ext cx="10140333" cy="1988345"/>
            <a:chOff x="0" y="0"/>
            <a:chExt cx="8116806" cy="26511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16806" cy="2651126"/>
            </a:xfrm>
            <a:custGeom>
              <a:avLst/>
              <a:gdLst/>
              <a:ahLst/>
              <a:cxnLst/>
              <a:rect l="l" t="t" r="r" b="b"/>
              <a:pathLst>
                <a:path w="8116806" h="2651126">
                  <a:moveTo>
                    <a:pt x="0" y="0"/>
                  </a:moveTo>
                  <a:lnTo>
                    <a:pt x="8116806" y="0"/>
                  </a:lnTo>
                  <a:lnTo>
                    <a:pt x="8116806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8116806" cy="27082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235"/>
                </a:lnSpc>
              </a:pPr>
              <a:r>
                <a:rPr lang="ka-GE" sz="6699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ხელოვნური ინტელექტი ეკოლოგიაში</a:t>
              </a:r>
              <a:endParaRPr lang="en-US" sz="6699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344400" y="3314700"/>
            <a:ext cx="4063365" cy="4114800"/>
          </a:xfrm>
          <a:custGeom>
            <a:avLst/>
            <a:gdLst/>
            <a:ahLst/>
            <a:cxnLst/>
            <a:rect l="l" t="t" r="r" b="b"/>
            <a:pathLst>
              <a:path w="4063365" h="4114800">
                <a:moveTo>
                  <a:pt x="0" y="0"/>
                </a:moveTo>
                <a:lnTo>
                  <a:pt x="4063365" y="0"/>
                </a:lnTo>
                <a:lnTo>
                  <a:pt x="40633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233139" y="6777618"/>
            <a:ext cx="3285060" cy="2057269"/>
          </a:xfrm>
          <a:custGeom>
            <a:avLst/>
            <a:gdLst/>
            <a:ahLst/>
            <a:cxnLst/>
            <a:rect l="l" t="t" r="r" b="b"/>
            <a:pathLst>
              <a:path w="3285060" h="2057269">
                <a:moveTo>
                  <a:pt x="0" y="0"/>
                </a:moveTo>
                <a:lnTo>
                  <a:pt x="3285059" y="0"/>
                </a:lnTo>
                <a:lnTo>
                  <a:pt x="3285059" y="2057269"/>
                </a:lnTo>
                <a:lnTo>
                  <a:pt x="0" y="20572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624093" y="1212005"/>
            <a:ext cx="12149307" cy="2603626"/>
            <a:chOff x="-1240891" y="-820375"/>
            <a:chExt cx="13588146" cy="34715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347255" cy="2651126"/>
            </a:xfrm>
            <a:custGeom>
              <a:avLst/>
              <a:gdLst/>
              <a:ahLst/>
              <a:cxnLst/>
              <a:rect l="l" t="t" r="r" b="b"/>
              <a:pathLst>
                <a:path w="12347255" h="2651126">
                  <a:moveTo>
                    <a:pt x="0" y="0"/>
                  </a:moveTo>
                  <a:lnTo>
                    <a:pt x="12347255" y="0"/>
                  </a:lnTo>
                  <a:lnTo>
                    <a:pt x="12347255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-1240891" y="-820375"/>
              <a:ext cx="12347255" cy="25939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128"/>
                </a:lnSpc>
              </a:pPr>
              <a:r>
                <a:rPr lang="ka-GE" sz="6600" b="1" u="sng" dirty="0">
                  <a:solidFill>
                    <a:srgbClr val="000000"/>
                  </a:solidFill>
                  <a:latin typeface="Play Bold"/>
                  <a:ea typeface="Play Bold"/>
                  <a:cs typeface="Play Bold"/>
                  <a:sym typeface="Play Bold"/>
                </a:rPr>
                <a:t>ხელოვნური ინტელექტი ენერგოეფექტურობაში</a:t>
              </a:r>
              <a:endParaRPr lang="en-US" sz="6600" b="1" u="sng" dirty="0">
                <a:solidFill>
                  <a:srgbClr val="000000"/>
                </a:solidFill>
                <a:latin typeface="Play Bold"/>
                <a:ea typeface="Play Bold"/>
                <a:cs typeface="Play Bold"/>
                <a:sym typeface="Play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85929" y="3322806"/>
            <a:ext cx="13563599" cy="6989695"/>
            <a:chOff x="-1" y="-553037"/>
            <a:chExt cx="15723010" cy="93195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723009" cy="8766556"/>
            </a:xfrm>
            <a:custGeom>
              <a:avLst/>
              <a:gdLst/>
              <a:ahLst/>
              <a:cxnLst/>
              <a:rect l="l" t="t" r="r" b="b"/>
              <a:pathLst>
                <a:path w="15723009" h="8766556">
                  <a:moveTo>
                    <a:pt x="0" y="0"/>
                  </a:moveTo>
                  <a:lnTo>
                    <a:pt x="15723009" y="0"/>
                  </a:lnTo>
                  <a:lnTo>
                    <a:pt x="15723009" y="8766556"/>
                  </a:lnTo>
                  <a:lnTo>
                    <a:pt x="0" y="87665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-1" y="-553037"/>
              <a:ext cx="15723010" cy="88046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906778" lvl="1" indent="-453389" algn="l">
                <a:lnSpc>
                  <a:spcPts val="4535"/>
                </a:lnSpc>
                <a:buFont typeface="Arial"/>
                <a:buChar char="•"/>
              </a:pPr>
              <a:r>
                <a:rPr lang="ka-GE" sz="40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ხელოვნური ინტელექტი პროგნოზირებს ენერგიის მოთხოვნას მიწოდების დასაბალანსებლად და ნარჩენების შესამცირებლად.</a:t>
              </a:r>
            </a:p>
            <a:p>
              <a:pPr marL="906778" lvl="1" indent="-453389" algn="l">
                <a:lnSpc>
                  <a:spcPts val="4535"/>
                </a:lnSpc>
                <a:buFont typeface="Arial"/>
                <a:buChar char="•"/>
              </a:pPr>
              <a:r>
                <a:rPr lang="ka-GE" sz="40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ის ოპტიმიზაციას უკეთებს შენობის გათბობის, გაგრილების და განათების სისტემებს ენერგიის დაზოგვის მიზნით.</a:t>
              </a:r>
            </a:p>
            <a:p>
              <a:pPr marL="906778" lvl="1" indent="-453389" algn="l">
                <a:lnSpc>
                  <a:spcPts val="4535"/>
                </a:lnSpc>
                <a:buFont typeface="Arial"/>
                <a:buChar char="•"/>
              </a:pPr>
              <a:r>
                <a:rPr lang="ka-GE" sz="40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ხელოვნური ინტელექტი მართავს ჭკვიან ქსელებს, ინტეგრირებს განახლებად ენერგიას და აუმჯობესებს საიმედოობას.</a:t>
              </a:r>
            </a:p>
            <a:p>
              <a:pPr marL="906778" lvl="1" indent="-453389" algn="l">
                <a:lnSpc>
                  <a:spcPts val="4535"/>
                </a:lnSpc>
                <a:buFont typeface="Arial"/>
                <a:buChar char="•"/>
              </a:pPr>
              <a:r>
                <a:rPr lang="ka-GE" sz="40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ის აფიქსირებს აღჭურვილობის არაეფექტურობას, რაც საშუალებას იძლევა პროაქტიული ტექნიკური მომსახურებისა და მოხმარების შემცირების.</a:t>
              </a:r>
              <a:endPara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144500" y="428235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408131" y="4370033"/>
            <a:ext cx="11754288" cy="4205706"/>
            <a:chOff x="0" y="0"/>
            <a:chExt cx="15672384" cy="56076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672384" cy="5607608"/>
            </a:xfrm>
            <a:custGeom>
              <a:avLst/>
              <a:gdLst/>
              <a:ahLst/>
              <a:cxnLst/>
              <a:rect l="l" t="t" r="r" b="b"/>
              <a:pathLst>
                <a:path w="15672384" h="5607608">
                  <a:moveTo>
                    <a:pt x="0" y="0"/>
                  </a:moveTo>
                  <a:lnTo>
                    <a:pt x="15672384" y="0"/>
                  </a:lnTo>
                  <a:lnTo>
                    <a:pt x="15672384" y="5607608"/>
                  </a:lnTo>
                  <a:lnTo>
                    <a:pt x="0" y="56076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5672384" cy="56457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ka-GE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ჭკვიანი კოდირების პრაქტიკა გამოთვლითი დატვირთვის შესამცირებლად.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ka-GE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ხელოვნური ინტელექტით დახმარებული ალგორითმები მონაცემთა დამუშავებისას ენერგიის მოხმარების მინიმიზაციისთვის.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ka-GE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კიბერუსაფრთხოება და მისი როლი რესურსების გამოყენების შემცირებაში ხელოვნური ინტელექტის ოპტიმიზაციის გზით.</a:t>
              </a:r>
              <a:endParaRPr lang="en-US" sz="4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257300" y="1586867"/>
            <a:ext cx="15773400" cy="1988345"/>
            <a:chOff x="0" y="0"/>
            <a:chExt cx="21031200" cy="26511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1031200" cy="27082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020"/>
                </a:lnSpc>
              </a:pPr>
              <a:r>
                <a:rPr lang="ka-GE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ხელოვნური ინტელექტი გამოთვლითი ეფექტურობისთვის</a:t>
              </a:r>
              <a:endParaRPr lang="en-US" sz="6500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696825" y="3798533"/>
            <a:ext cx="4562475" cy="4562475"/>
          </a:xfrm>
          <a:custGeom>
            <a:avLst/>
            <a:gdLst/>
            <a:ahLst/>
            <a:cxnLst/>
            <a:rect l="l" t="t" r="r" b="b"/>
            <a:pathLst>
              <a:path w="4562475" h="4562475">
                <a:moveTo>
                  <a:pt x="0" y="0"/>
                </a:moveTo>
                <a:lnTo>
                  <a:pt x="4562475" y="0"/>
                </a:lnTo>
                <a:lnTo>
                  <a:pt x="4562475" y="4562475"/>
                </a:lnTo>
                <a:lnTo>
                  <a:pt x="0" y="45624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72416" y="3912108"/>
            <a:ext cx="12843584" cy="5346192"/>
            <a:chOff x="0" y="0"/>
            <a:chExt cx="15672384" cy="71282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672384" cy="7128256"/>
            </a:xfrm>
            <a:custGeom>
              <a:avLst/>
              <a:gdLst/>
              <a:ahLst/>
              <a:cxnLst/>
              <a:rect l="l" t="t" r="r" b="b"/>
              <a:pathLst>
                <a:path w="15672384" h="7128256">
                  <a:moveTo>
                    <a:pt x="0" y="0"/>
                  </a:moveTo>
                  <a:lnTo>
                    <a:pt x="15672384" y="0"/>
                  </a:lnTo>
                  <a:lnTo>
                    <a:pt x="15672384" y="7128256"/>
                  </a:lnTo>
                  <a:lnTo>
                    <a:pt x="0" y="7128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5672384" cy="71663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ka-GE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ხელოვნური ინტელექტის ძირითადი კონცეფციები და რეალურ სამყაროში გამოყენება მდგრადობაში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ka-GE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ხელოვნური ინტელექტის ჯანდაცვაში, ეკოლოგიაში, ენერგეტიკასა და რესურსების მართვაში გამოყენების პრაქტიკული უნარები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ka-GE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ხელოვნური ინტელექტის მდგრადი მომავლისთვის გადაწყვეტილებების ანალიზის, შეთავაზებისა და შეფასების ინსტრუმენტები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ka-GE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ხელოვნური ინტელექტის მიმდინარე ტენდენციებისა და სამომავლო შესაძლებლობების კრიტიკული ანალიზი</a:t>
              </a:r>
              <a:endParaRPr lang="en-US" sz="4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94608" y="393047"/>
            <a:ext cx="17571209" cy="2508027"/>
            <a:chOff x="-3175737" y="-1231281"/>
            <a:chExt cx="24003156" cy="3344035"/>
          </a:xfrm>
        </p:grpSpPr>
        <p:sp>
          <p:nvSpPr>
            <p:cNvPr id="9" name="Freeform 9"/>
            <p:cNvSpPr/>
            <p:nvPr/>
          </p:nvSpPr>
          <p:spPr>
            <a:xfrm>
              <a:off x="-203781" y="-1231281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-3175737" y="-595523"/>
              <a:ext cx="23762006" cy="27082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020"/>
                </a:lnSpc>
              </a:pPr>
              <a:r>
                <a:rPr lang="ka-GE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რას გთავაზობთ ეს კურსი</a:t>
              </a:r>
              <a:endParaRPr lang="en-US" sz="6500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3298637" y="3912108"/>
            <a:ext cx="4324320" cy="4335158"/>
          </a:xfrm>
          <a:custGeom>
            <a:avLst/>
            <a:gdLst/>
            <a:ahLst/>
            <a:cxnLst/>
            <a:rect l="l" t="t" r="r" b="b"/>
            <a:pathLst>
              <a:path w="4324320" h="4335158">
                <a:moveTo>
                  <a:pt x="0" y="0"/>
                </a:moveTo>
                <a:lnTo>
                  <a:pt x="4324320" y="0"/>
                </a:lnTo>
                <a:lnTo>
                  <a:pt x="4324320" y="4335158"/>
                </a:lnTo>
                <a:lnTo>
                  <a:pt x="0" y="43351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04800" y="3354059"/>
            <a:ext cx="12321904" cy="6475741"/>
            <a:chOff x="-756821" y="-744065"/>
            <a:chExt cx="16429205" cy="86343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672384" cy="7890256"/>
            </a:xfrm>
            <a:custGeom>
              <a:avLst/>
              <a:gdLst/>
              <a:ahLst/>
              <a:cxnLst/>
              <a:rect l="l" t="t" r="r" b="b"/>
              <a:pathLst>
                <a:path w="15672384" h="7890256">
                  <a:moveTo>
                    <a:pt x="0" y="0"/>
                  </a:moveTo>
                  <a:lnTo>
                    <a:pt x="15672384" y="0"/>
                  </a:lnTo>
                  <a:lnTo>
                    <a:pt x="15672384" y="7890256"/>
                  </a:lnTo>
                  <a:lnTo>
                    <a:pt x="0" y="7890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-756821" y="-744065"/>
              <a:ext cx="16429205" cy="79283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ka-GE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ხელოვნური ინტელექტი მძლავრი ინსტრუმენტია მდგრადობის ხელშეწყობისთვის ძირითად სექტორებში.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ka-GE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ხელოვნური ინტელექტის ეფექტური გამოყენება იწვევს რესურსების უფრო ჭკვიანურ მართვას და უკეთეს გადაწყვეტილებების მიღებას.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ka-GE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სარგებლის მაქსიმიზაციისა და რისკების მინიმიზაციის მიზნით, აუცილებელია ეთიკური გამოწვევების გადაჭრა.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ka-GE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ხელოვნური ინტელექტის ტექნოლოგიის განვითარებასთან ერთად აუცილებელია მუდმივი სწავლა და ადაპტაცია.</a:t>
              </a:r>
              <a:endParaRPr lang="en-US" sz="4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3886200" y="758249"/>
            <a:ext cx="10251324" cy="2031208"/>
            <a:chOff x="-352367" y="-1180538"/>
            <a:chExt cx="13668433" cy="2708276"/>
          </a:xfrm>
        </p:grpSpPr>
        <p:sp>
          <p:nvSpPr>
            <p:cNvPr id="9" name="Freeform 9"/>
            <p:cNvSpPr/>
            <p:nvPr/>
          </p:nvSpPr>
          <p:spPr>
            <a:xfrm>
              <a:off x="-352367" y="-875972"/>
              <a:ext cx="13316066" cy="2123656"/>
            </a:xfrm>
            <a:custGeom>
              <a:avLst/>
              <a:gdLst/>
              <a:ahLst/>
              <a:cxnLst/>
              <a:rect l="l" t="t" r="r" b="b"/>
              <a:pathLst>
                <a:path w="13316066" h="2651126">
                  <a:moveTo>
                    <a:pt x="0" y="0"/>
                  </a:moveTo>
                  <a:lnTo>
                    <a:pt x="13316066" y="0"/>
                  </a:lnTo>
                  <a:lnTo>
                    <a:pt x="13316066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180538"/>
              <a:ext cx="13316066" cy="27082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020"/>
                </a:lnSpc>
              </a:pPr>
              <a:r>
                <a:rPr lang="ka-GE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დასკვნა და დასკვნები</a:t>
              </a:r>
              <a:endParaRPr lang="en-US" sz="6500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1978053" y="3912108"/>
            <a:ext cx="5673152" cy="4836362"/>
          </a:xfrm>
          <a:custGeom>
            <a:avLst/>
            <a:gdLst/>
            <a:ahLst/>
            <a:cxnLst/>
            <a:rect l="l" t="t" r="r" b="b"/>
            <a:pathLst>
              <a:path w="5673152" h="4836362">
                <a:moveTo>
                  <a:pt x="0" y="0"/>
                </a:moveTo>
                <a:lnTo>
                  <a:pt x="5673153" y="0"/>
                </a:lnTo>
                <a:lnTo>
                  <a:pt x="5673153" y="4836362"/>
                </a:lnTo>
                <a:lnTo>
                  <a:pt x="0" y="48363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645</Words>
  <Application>Microsoft Macintosh PowerPoint</Application>
  <PresentationFormat>Custom</PresentationFormat>
  <Paragraphs>96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Play Bold</vt:lpstr>
      <vt:lpstr>Calibri</vt:lpstr>
      <vt:lpstr>Arial Bold</vt:lpstr>
      <vt:lpstr>Calibri (MS)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რას შეისწავლით ამ კურსში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</dc:title>
  <dc:creator>Elena</dc:creator>
  <cp:lastModifiedBy>Microsoft Office User</cp:lastModifiedBy>
  <cp:revision>4</cp:revision>
  <dcterms:created xsi:type="dcterms:W3CDTF">2006-08-16T00:00:00Z</dcterms:created>
  <dcterms:modified xsi:type="dcterms:W3CDTF">2025-10-14T07:47:22Z</dcterms:modified>
  <dc:identifier>DAGoL0Ttmb8</dc:identifier>
</cp:coreProperties>
</file>