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embeddedFontLst>
    <p:embeddedFont>
      <p:font typeface="Calibri" panose="020F0502020204030204" pitchFamily="34" charset="0"/>
      <p:regular r:id="rId21"/>
      <p:bold r:id="rId22"/>
      <p:italic r:id="rId23"/>
      <p:boldItalic r:id="rId24"/>
    </p:embeddedFont>
    <p:embeddedFont>
      <p:font typeface="Play" pitchFamily="2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g519MzvyYHVfEF9LRAsA91Bhlx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40"/>
  </p:normalViewPr>
  <p:slideViewPr>
    <p:cSldViewPr snapToGrid="0">
      <p:cViewPr varScale="1">
        <p:scale>
          <a:sx n="107" d="100"/>
          <a:sy n="107" d="100"/>
        </p:scale>
        <p:origin x="736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font" Target="fonts/font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3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2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2" name="Google Shape;9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Google Shape;99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5" name="Google Shape;10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" name="Google Shape;106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15" name="Google Shape;11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4" name="Google Shape;12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2" name="Google Shape;132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33" name="Google Shape;133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2" name="Google Shape;14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7" name="Google Shape;157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5" name="Google Shape;16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p1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3" name="Google Shape;183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09" name="Google Shape;209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g3595197859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0" name="Google Shape;220;g35951978594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21" name="Google Shape;221;g35951978594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2" name="Google Shape;232;p3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33" name="Google Shape;233;p3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2" name="Google Shape;242;p3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43" name="Google Shape;243;p3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8"/>
          <p:cNvSpPr txBox="1">
            <a:spLocks noGrp="1"/>
          </p:cNvSpPr>
          <p:nvPr>
            <p:ph type="ftr" idx="11"/>
          </p:nvPr>
        </p:nvSpPr>
        <p:spPr>
          <a:xfrm>
            <a:off x="4038599" y="6371067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8"/>
          <p:cNvSpPr txBox="1">
            <a:spLocks noGrp="1"/>
          </p:cNvSpPr>
          <p:nvPr>
            <p:ph type="sldNum" idx="12"/>
          </p:nvPr>
        </p:nvSpPr>
        <p:spPr>
          <a:xfrm>
            <a:off x="8863781" y="637106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" name="Google Shape;21;p18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8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8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9"/>
          <p:cNvSpPr txBox="1">
            <a:spLocks noGrp="1"/>
          </p:cNvSpPr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9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0" name="Google Shape;30;p19"/>
          <p:cNvPicPr preferRelativeResize="0"/>
          <p:nvPr/>
        </p:nvPicPr>
        <p:blipFill rotWithShape="1">
          <a:blip r:embed="rId2">
            <a:alphaModFix/>
          </a:blip>
          <a:srcRect t="25585" r="73108" b="21257"/>
          <a:stretch/>
        </p:blipFill>
        <p:spPr>
          <a:xfrm>
            <a:off x="0" y="50559"/>
            <a:ext cx="2926464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19"/>
          <p:cNvPicPr preferRelativeResize="0"/>
          <p:nvPr/>
        </p:nvPicPr>
        <p:blipFill rotWithShape="1">
          <a:blip r:embed="rId2">
            <a:alphaModFix/>
          </a:blip>
          <a:srcRect l="74792" t="29942" r="4613" b="16902"/>
          <a:stretch/>
        </p:blipFill>
        <p:spPr>
          <a:xfrm>
            <a:off x="9896230" y="53862"/>
            <a:ext cx="2241062" cy="77769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19" descr="Blue text on a black background&#10;&#10;AI-generated content may be incorrect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9707" y="23813"/>
            <a:ext cx="3485662" cy="77769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2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36" name="Google Shape;36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9" name="Google Shape;49;p2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0" name="Google Shape;50;p2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7" name="Google Shape;67;p2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8" name="Google Shape;6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"/>
          <p:cNvSpPr txBox="1">
            <a:spLocks noGrp="1"/>
          </p:cNvSpPr>
          <p:nvPr>
            <p:ph type="ctrTitle"/>
          </p:nvPr>
        </p:nvSpPr>
        <p:spPr>
          <a:xfrm>
            <a:off x="200526" y="2149054"/>
            <a:ext cx="11790948" cy="9144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</a:pPr>
            <a:r>
              <a:rPr lang="uk-UA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Сприяння сталому майбутньому</a:t>
            </a:r>
            <a:endParaRPr lang="en-GB" dirty="0"/>
          </a:p>
        </p:txBody>
      </p:sp>
      <p:sp>
        <p:nvSpPr>
          <p:cNvPr id="95" name="Google Shape;95;p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uk-UA" dirty="0"/>
              <a:t>Секція </a:t>
            </a:r>
            <a:r>
              <a:rPr lang="en-GB" dirty="0"/>
              <a:t>3: </a:t>
            </a:r>
            <a:r>
              <a:rPr lang="uk-UA" dirty="0"/>
              <a:t>Інновації для сталих рішень</a:t>
            </a:r>
            <a:endParaRPr dirty="0"/>
          </a:p>
        </p:txBody>
      </p:sp>
      <p:pic>
        <p:nvPicPr>
          <p:cNvPr id="96" name="Google Shape;96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9"/>
          <p:cNvSpPr txBox="1">
            <a:spLocks noGrp="1"/>
          </p:cNvSpPr>
          <p:nvPr>
            <p:ph type="ctrTitle"/>
          </p:nvPr>
        </p:nvSpPr>
        <p:spPr>
          <a:xfrm>
            <a:off x="2935705" y="2872862"/>
            <a:ext cx="6320589" cy="1112276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uk-UA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Вступ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9158" y="1672390"/>
            <a:ext cx="4559968" cy="4559968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3"/>
          <p:cNvSpPr txBox="1">
            <a:spLocks noGrp="1"/>
          </p:cNvSpPr>
          <p:nvPr>
            <p:ph type="title"/>
          </p:nvPr>
        </p:nvSpPr>
        <p:spPr>
          <a:xfrm>
            <a:off x="838200" y="11622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Мета навчання</a:t>
            </a:r>
            <a:r>
              <a:rPr lang="en-GB" b="1" dirty="0"/>
              <a:t>:</a:t>
            </a:r>
            <a:endParaRPr b="1" dirty="0"/>
          </a:p>
        </p:txBody>
      </p:sp>
      <p:sp>
        <p:nvSpPr>
          <p:cNvPr id="110" name="Google Shape;110;p3"/>
          <p:cNvSpPr txBox="1">
            <a:spLocks noGrp="1"/>
          </p:cNvSpPr>
          <p:nvPr>
            <p:ph type="body" idx="1"/>
          </p:nvPr>
        </p:nvSpPr>
        <p:spPr>
          <a:xfrm>
            <a:off x="332874" y="2741005"/>
            <a:ext cx="7132093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dirty="0"/>
              <a:t>Розуміння ролі інновацій у сталому розвитку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dirty="0"/>
              <a:t>Визначення ключових проблем у сфері сталого розвитку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dirty="0"/>
              <a:t>Застосування креативного та дизайнерського мислення до вирішення реальних проблем сталого розвитку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dirty="0"/>
              <a:t>Аналіз впливових тематичних досліджень у сфері енергетики, мобільності, споживання та циркулярної економіки</a:t>
            </a:r>
            <a:endParaRPr dirty="0"/>
          </a:p>
        </p:txBody>
      </p:sp>
      <p:sp>
        <p:nvSpPr>
          <p:cNvPr id="111" name="Google Shape;111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3</a:t>
            </a:fld>
            <a:endParaRPr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" name="Google Shape;11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299158" y="1463508"/>
            <a:ext cx="4892842" cy="489284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4"/>
          <p:cNvSpPr txBox="1">
            <a:spLocks noGrp="1"/>
          </p:cNvSpPr>
          <p:nvPr>
            <p:ph type="title"/>
          </p:nvPr>
        </p:nvSpPr>
        <p:spPr>
          <a:xfrm>
            <a:off x="858253" y="1109288"/>
            <a:ext cx="972552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Чому інновації важливі для сталого розвитку?</a:t>
            </a:r>
            <a:endParaRPr b="1" dirty="0"/>
          </a:p>
        </p:txBody>
      </p:sp>
      <p:sp>
        <p:nvSpPr>
          <p:cNvPr id="119" name="Google Shape;119;p4"/>
          <p:cNvSpPr txBox="1">
            <a:spLocks noGrp="1"/>
          </p:cNvSpPr>
          <p:nvPr>
            <p:ph type="body" idx="1"/>
          </p:nvPr>
        </p:nvSpPr>
        <p:spPr>
          <a:xfrm>
            <a:off x="332874" y="2635109"/>
            <a:ext cx="7980947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Інновації створюють нові способи задоволення людських потреб на сталому рівні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Вони дозволяють створювати чистіші, розумніші та ефективніші рішення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Підтримують перехід до низьковуглецевої, інклюзивної економіки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Стимулюють зміни там, де традиційні рішення зазнали невдачі</a:t>
            </a:r>
            <a:endParaRPr lang="en-GB" dirty="0"/>
          </a:p>
        </p:txBody>
      </p:sp>
      <p:sp>
        <p:nvSpPr>
          <p:cNvPr id="120" name="Google Shape;120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4</a:t>
            </a:fld>
            <a:endParaRPr/>
          </a:p>
        </p:txBody>
      </p:sp>
      <p:pic>
        <p:nvPicPr>
          <p:cNvPr id="121" name="Google Shape;121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5"/>
          <p:cNvSpPr txBox="1">
            <a:spLocks noGrp="1"/>
          </p:cNvSpPr>
          <p:nvPr>
            <p:ph type="title"/>
          </p:nvPr>
        </p:nvSpPr>
        <p:spPr>
          <a:xfrm>
            <a:off x="838200" y="16565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Що таке «сталі інновації»?</a:t>
            </a:r>
            <a:endParaRPr b="1" dirty="0"/>
          </a:p>
        </p:txBody>
      </p:sp>
      <p:sp>
        <p:nvSpPr>
          <p:cNvPr id="127" name="Google Shape;127;p5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7333891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7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b="1" dirty="0"/>
              <a:t>Інновації, що покращують соціальні та екологічні результати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b="1" dirty="0"/>
              <a:t>Відповідають Цілям сталого розвитку ООН (ЦСР)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b="1" dirty="0"/>
              <a:t>Можуть бути технологічними, соціальними, політично-орієнтованими або процесно-орієнтованими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75630"/>
              <a:buChar char="•"/>
            </a:pPr>
            <a:r>
              <a:rPr lang="uk-UA" b="1" dirty="0"/>
              <a:t>Часто зумовлені міждисциплінарним мисленням та співпрацею</a:t>
            </a:r>
            <a:endParaRPr lang="en-GB" dirty="0"/>
          </a:p>
        </p:txBody>
      </p:sp>
      <p:sp>
        <p:nvSpPr>
          <p:cNvPr id="128" name="Google Shape;1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5</a:t>
            </a:fld>
            <a:endParaRPr/>
          </a:p>
        </p:txBody>
      </p:sp>
      <p:pic>
        <p:nvPicPr>
          <p:cNvPr id="129" name="Google Shape;12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35985" y="2169758"/>
            <a:ext cx="6356015" cy="4451684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6"/>
          <p:cNvSpPr txBox="1">
            <a:spLocks noGrp="1"/>
          </p:cNvSpPr>
          <p:nvPr>
            <p:ph type="title"/>
          </p:nvPr>
        </p:nvSpPr>
        <p:spPr>
          <a:xfrm>
            <a:off x="838200" y="131962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Приклади сталих інновацій</a:t>
            </a:r>
            <a:endParaRPr b="1" dirty="0"/>
          </a:p>
        </p:txBody>
      </p:sp>
      <p:sp>
        <p:nvSpPr>
          <p:cNvPr id="137" name="Google Shape;137;p6"/>
          <p:cNvSpPr txBox="1">
            <a:spLocks noGrp="1"/>
          </p:cNvSpPr>
          <p:nvPr>
            <p:ph type="body" idx="1"/>
          </p:nvPr>
        </p:nvSpPr>
        <p:spPr>
          <a:xfrm>
            <a:off x="838200" y="2887069"/>
            <a:ext cx="5951561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Очищення води на сонячній енергії (</a:t>
            </a:r>
            <a:r>
              <a:rPr lang="en-GB" dirty="0" err="1"/>
              <a:t>CleanTech</a:t>
            </a:r>
            <a:r>
              <a:rPr lang="en-GB" dirty="0"/>
              <a:t>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Електричні та спільні системи мобільності (</a:t>
            </a:r>
            <a:r>
              <a:rPr lang="en-GB" dirty="0" err="1"/>
              <a:t>MobilityTech</a:t>
            </a:r>
            <a:r>
              <a:rPr lang="en-GB" dirty="0"/>
              <a:t>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Системи багаторазової упаковки (</a:t>
            </a:r>
            <a:r>
              <a:rPr lang="en-GB" dirty="0"/>
              <a:t>Circular Design)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Вертикальне міське землеробство (</a:t>
            </a:r>
            <a:r>
              <a:rPr lang="en-GB" dirty="0" err="1"/>
              <a:t>AgriTech</a:t>
            </a:r>
            <a:r>
              <a:rPr lang="en-GB" dirty="0"/>
              <a:t>)</a:t>
            </a:r>
            <a:endParaRPr dirty="0"/>
          </a:p>
        </p:txBody>
      </p:sp>
      <p:sp>
        <p:nvSpPr>
          <p:cNvPr id="138" name="Google Shape;138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6</a:t>
            </a:fld>
            <a:endParaRPr/>
          </a:p>
        </p:txBody>
      </p:sp>
      <p:pic>
        <p:nvPicPr>
          <p:cNvPr id="139" name="Google Shape;139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7"/>
          <p:cNvSpPr txBox="1">
            <a:spLocks noGrp="1"/>
          </p:cNvSpPr>
          <p:nvPr>
            <p:ph type="title"/>
          </p:nvPr>
        </p:nvSpPr>
        <p:spPr>
          <a:xfrm>
            <a:off x="838200" y="1151183"/>
            <a:ext cx="1106103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Спільні виклики сталого розвитку інновацій</a:t>
            </a:r>
            <a:endParaRPr b="1" dirty="0"/>
          </a:p>
        </p:txBody>
      </p:sp>
      <p:sp>
        <p:nvSpPr>
          <p:cNvPr id="145" name="Google Shape;145;p7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6440666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Високі початкові інвестиційні витрати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Нормативні та політичні бар'єри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Опір змінам або впровадженню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Балансування прибутковості з довгостроковою стійкістю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69498"/>
              <a:buChar char="•"/>
            </a:pPr>
            <a:r>
              <a:rPr lang="uk-UA" dirty="0"/>
              <a:t>Відсутність екосистеми співпраці</a:t>
            </a:r>
            <a:endParaRPr dirty="0"/>
          </a:p>
        </p:txBody>
      </p:sp>
      <p:sp>
        <p:nvSpPr>
          <p:cNvPr id="146" name="Google Shape;146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7</a:t>
            </a:fld>
            <a:endParaRPr/>
          </a:p>
        </p:txBody>
      </p:sp>
      <p:pic>
        <p:nvPicPr>
          <p:cNvPr id="147" name="Google Shape;147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527757" y="2085990"/>
            <a:ext cx="3990474" cy="39904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Google Shape;15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54" name="Google Shape;154;p30"/>
          <p:cNvSpPr txBox="1">
            <a:spLocks noGrp="1"/>
          </p:cNvSpPr>
          <p:nvPr>
            <p:ph type="ctrTitle"/>
          </p:nvPr>
        </p:nvSpPr>
        <p:spPr>
          <a:xfrm>
            <a:off x="1548063" y="1143000"/>
            <a:ext cx="9095874" cy="4571999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lang="uk-UA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Інструменти, що застосовуються в інноваціях для сталого розвитку рішень</a:t>
            </a:r>
            <a:endParaRPr sz="7200" b="1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9"/>
          <p:cNvSpPr txBox="1">
            <a:spLocks noGrp="1"/>
          </p:cNvSpPr>
          <p:nvPr>
            <p:ph type="title"/>
          </p:nvPr>
        </p:nvSpPr>
        <p:spPr>
          <a:xfrm>
            <a:off x="838200" y="104887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Креативне мислення для сталого розвитку</a:t>
            </a:r>
            <a:endParaRPr b="1" dirty="0"/>
          </a:p>
        </p:txBody>
      </p:sp>
      <p:sp>
        <p:nvSpPr>
          <p:cNvPr id="160" name="Google Shape;160;p9"/>
          <p:cNvSpPr txBox="1">
            <a:spLocks noGrp="1"/>
          </p:cNvSpPr>
          <p:nvPr>
            <p:ph type="body" idx="1"/>
          </p:nvPr>
        </p:nvSpPr>
        <p:spPr>
          <a:xfrm>
            <a:off x="838200" y="2982072"/>
            <a:ext cx="10515600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dirty="0"/>
              <a:t>Генерування оригінальних ідей шляхом сумніву над припущеннями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dirty="0"/>
              <a:t>Використання аналогій, мозкового штурму та переосмислення проблеми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dirty="0"/>
              <a:t>Мислення за межами поточних ринкових пропозицій чи моделей поведінки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dirty="0"/>
              <a:t>Приклади: </a:t>
            </a:r>
            <a:r>
              <a:rPr lang="uk-UA" dirty="0" err="1"/>
              <a:t>біомімікрія</a:t>
            </a:r>
            <a:r>
              <a:rPr lang="uk-UA" dirty="0"/>
              <a:t>, поведінкове підштовхування, економні інновації</a:t>
            </a:r>
            <a:endParaRPr dirty="0"/>
          </a:p>
        </p:txBody>
      </p:sp>
      <p:sp>
        <p:nvSpPr>
          <p:cNvPr id="161" name="Google Shape;161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9</a:t>
            </a:fld>
            <a:endParaRPr/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2000" y="1458912"/>
            <a:ext cx="5080000" cy="5080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0"/>
          <p:cNvSpPr txBox="1">
            <a:spLocks noGrp="1"/>
          </p:cNvSpPr>
          <p:nvPr>
            <p:ph type="title"/>
          </p:nvPr>
        </p:nvSpPr>
        <p:spPr>
          <a:xfrm>
            <a:off x="838200" y="127634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Що таке дизайн-мислення?</a:t>
            </a:r>
            <a:endParaRPr b="1" dirty="0"/>
          </a:p>
        </p:txBody>
      </p:sp>
      <p:sp>
        <p:nvSpPr>
          <p:cNvPr id="169" name="Google Shape;169;p10"/>
          <p:cNvSpPr txBox="1">
            <a:spLocks noGrp="1"/>
          </p:cNvSpPr>
          <p:nvPr>
            <p:ph type="body" idx="1"/>
          </p:nvPr>
        </p:nvSpPr>
        <p:spPr>
          <a:xfrm>
            <a:off x="838200" y="2601912"/>
            <a:ext cx="7240009" cy="28270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2600" b="1" dirty="0">
                <a:latin typeface="Calibri" panose="020F0502020204030204" pitchFamily="34" charset="0"/>
                <a:cs typeface="Calibri" panose="020F0502020204030204" pitchFamily="34" charset="0"/>
              </a:rPr>
              <a:t>Співпереживати </a:t>
            </a:r>
            <a:r>
              <a:rPr lang="uk-UA" sz="2600" dirty="0">
                <a:latin typeface="Calibri" panose="020F0502020204030204" pitchFamily="34" charset="0"/>
                <a:cs typeface="Calibri" panose="020F0502020204030204" pitchFamily="34" charset="0"/>
              </a:rPr>
              <a:t>– Розуміти потреби користувачів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2600" b="1" dirty="0">
                <a:latin typeface="Calibri" panose="020F0502020204030204" pitchFamily="34" charset="0"/>
                <a:cs typeface="Calibri" panose="020F0502020204030204" pitchFamily="34" charset="0"/>
              </a:rPr>
              <a:t>Визначити</a:t>
            </a:r>
            <a:r>
              <a:rPr lang="uk-UA" sz="2600" dirty="0">
                <a:latin typeface="Calibri" panose="020F0502020204030204" pitchFamily="34" charset="0"/>
                <a:cs typeface="Calibri" panose="020F0502020204030204" pitchFamily="34" charset="0"/>
              </a:rPr>
              <a:t> – Сформулювати справжню проблему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2600" b="1" dirty="0">
                <a:latin typeface="Calibri" panose="020F0502020204030204" pitchFamily="34" charset="0"/>
                <a:cs typeface="Calibri" panose="020F0502020204030204" pitchFamily="34" charset="0"/>
              </a:rPr>
              <a:t>Формувати ідею </a:t>
            </a:r>
            <a:r>
              <a:rPr lang="uk-UA" sz="2600" dirty="0">
                <a:latin typeface="Calibri" panose="020F0502020204030204" pitchFamily="34" charset="0"/>
                <a:cs typeface="Calibri" panose="020F0502020204030204" pitchFamily="34" charset="0"/>
              </a:rPr>
              <a:t>– Генерувати креативні ідеї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2600" b="1" dirty="0">
                <a:latin typeface="Calibri" panose="020F0502020204030204" pitchFamily="34" charset="0"/>
                <a:cs typeface="Calibri" panose="020F0502020204030204" pitchFamily="34" charset="0"/>
              </a:rPr>
              <a:t>Створювати прототип </a:t>
            </a:r>
            <a:r>
              <a:rPr lang="uk-UA" sz="2600" dirty="0">
                <a:latin typeface="Calibri" panose="020F0502020204030204" pitchFamily="34" charset="0"/>
                <a:cs typeface="Calibri" panose="020F0502020204030204" pitchFamily="34" charset="0"/>
              </a:rPr>
              <a:t>– Швидко створювати версії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2600" b="1" dirty="0">
                <a:latin typeface="Calibri" panose="020F0502020204030204" pitchFamily="34" charset="0"/>
                <a:cs typeface="Calibri" panose="020F0502020204030204" pitchFamily="34" charset="0"/>
              </a:rPr>
              <a:t>Тестувати </a:t>
            </a:r>
            <a:r>
              <a:rPr lang="uk-UA" sz="2600" dirty="0">
                <a:latin typeface="Calibri" panose="020F0502020204030204" pitchFamily="34" charset="0"/>
                <a:cs typeface="Calibri" panose="020F0502020204030204" pitchFamily="34" charset="0"/>
              </a:rPr>
              <a:t>– Вдосконалюватися за допомогою зворотного зв'язку</a:t>
            </a:r>
          </a:p>
        </p:txBody>
      </p:sp>
      <p:sp>
        <p:nvSpPr>
          <p:cNvPr id="170" name="Google Shape;17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10</a:t>
            </a:fld>
            <a:endParaRPr/>
          </a:p>
        </p:txBody>
      </p:sp>
      <p:pic>
        <p:nvPicPr>
          <p:cNvPr id="171" name="Google Shape;171;p1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11</a:t>
            </a:fld>
            <a:endParaRPr/>
          </a:p>
        </p:txBody>
      </p:sp>
      <p:sp>
        <p:nvSpPr>
          <p:cNvPr id="178" name="Google Shape;178;p11"/>
          <p:cNvSpPr txBox="1">
            <a:spLocks noGrp="1"/>
          </p:cNvSpPr>
          <p:nvPr>
            <p:ph type="body" idx="1"/>
          </p:nvPr>
        </p:nvSpPr>
        <p:spPr>
          <a:xfrm>
            <a:off x="640514" y="2481431"/>
            <a:ext cx="8359107" cy="4279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3200" b="1" dirty="0"/>
              <a:t>Системне мислення </a:t>
            </a:r>
            <a:r>
              <a:rPr lang="uk-UA" sz="3200" dirty="0"/>
              <a:t>– Розуміння взаємозв'язків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3200" b="1" dirty="0"/>
              <a:t>Емпатія та людино-центричний дизайн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3200" b="1" dirty="0"/>
              <a:t>Міждисциплінарна співпраця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3200" b="1" dirty="0"/>
              <a:t>Ітеративне вирішення проблем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sz="3200" b="1" dirty="0"/>
              <a:t>Підприємництво</a:t>
            </a:r>
            <a:r>
              <a:rPr lang="uk-UA" sz="3200" dirty="0"/>
              <a:t> та орієнтація на вплив</a:t>
            </a:r>
            <a:endParaRPr sz="3200" dirty="0"/>
          </a:p>
        </p:txBody>
      </p:sp>
      <p:pic>
        <p:nvPicPr>
          <p:cNvPr id="179" name="Google Shape;179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80" name="Google Shape;180;p11"/>
          <p:cNvSpPr txBox="1">
            <a:spLocks noGrp="1"/>
          </p:cNvSpPr>
          <p:nvPr>
            <p:ph type="title"/>
          </p:nvPr>
        </p:nvSpPr>
        <p:spPr>
          <a:xfrm>
            <a:off x="838200" y="11949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Галузі інновацій для компетентності у сфері сталих рішень</a:t>
            </a:r>
            <a:endParaRPr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6" name="Google Shape;186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753351" y="1444291"/>
            <a:ext cx="5434639" cy="3969418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12</a:t>
            </a:fld>
            <a:endParaRPr/>
          </a:p>
        </p:txBody>
      </p:sp>
      <p:sp>
        <p:nvSpPr>
          <p:cNvPr id="188" name="Google Shape;188;p12"/>
          <p:cNvSpPr txBox="1"/>
          <p:nvPr/>
        </p:nvSpPr>
        <p:spPr>
          <a:xfrm>
            <a:off x="732730" y="2507615"/>
            <a:ext cx="7240196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rPr lang="uk-UA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Поради для студентів та новаторів: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lang="uk-UA" sz="28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Почніть з малого, часто тестуйте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Співпрацюйте між дисциплінами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Мисліть </a:t>
            </a:r>
            <a:r>
              <a:rPr lang="uk-UA" sz="2800" b="0" i="0" u="none" strike="noStrike" cap="none" dirty="0" err="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глобально</a:t>
            </a:r>
            <a:r>
              <a:rPr lang="uk-UA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дійте локально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Вимірюйте вплив на навколишнє середовище та соціальний стан</a:t>
            </a: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</a:pPr>
            <a:r>
              <a:rPr lang="uk-UA" sz="28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Залишайтеся допитливими та продовжуйте навчатися</a:t>
            </a:r>
            <a:endParaRPr sz="2000" b="1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9" name="Google Shape;189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90" name="Google Shape;190;p12"/>
          <p:cNvSpPr txBox="1">
            <a:spLocks noGrp="1"/>
          </p:cNvSpPr>
          <p:nvPr>
            <p:ph type="title"/>
          </p:nvPr>
        </p:nvSpPr>
        <p:spPr>
          <a:xfrm>
            <a:off x="838200" y="11949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Забезпечення роботи інновацій</a:t>
            </a:r>
            <a:endParaRPr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5240"/>
            <a:ext cx="12192000" cy="6827520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31"/>
          <p:cNvSpPr txBox="1">
            <a:spLocks noGrp="1"/>
          </p:cNvSpPr>
          <p:nvPr>
            <p:ph type="ctrTitle"/>
          </p:nvPr>
        </p:nvSpPr>
        <p:spPr>
          <a:xfrm>
            <a:off x="1600200" y="2410989"/>
            <a:ext cx="8991599" cy="2036022"/>
          </a:xfrm>
          <a:prstGeom prst="rect">
            <a:avLst/>
          </a:prstGeom>
          <a:solidFill>
            <a:srgbClr val="0D243B">
              <a:alpha val="24705"/>
            </a:srgbClr>
          </a:solidFill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92592"/>
              <a:buNone/>
            </a:pPr>
            <a:r>
              <a:rPr lang="uk-UA" sz="7200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Чого ви навчитеся на цьому курсі</a:t>
            </a:r>
            <a:endParaRPr sz="7200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15"/>
          <p:cNvSpPr txBox="1">
            <a:spLocks noGrp="1"/>
          </p:cNvSpPr>
          <p:nvPr>
            <p:ph type="title"/>
          </p:nvPr>
        </p:nvSpPr>
        <p:spPr>
          <a:xfrm>
            <a:off x="645695" y="100680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Що цей курс пропонує </a:t>
            </a:r>
            <a:r>
              <a:rPr lang="uk-UA" b="1" dirty="0" err="1"/>
              <a:t>вамЩо</a:t>
            </a:r>
            <a:r>
              <a:rPr lang="uk-UA" b="1" dirty="0"/>
              <a:t> цей курс пропонує вам</a:t>
            </a:r>
            <a:endParaRPr dirty="0"/>
          </a:p>
        </p:txBody>
      </p:sp>
      <p:sp>
        <p:nvSpPr>
          <p:cNvPr id="203" name="Google Shape;203;p15"/>
          <p:cNvSpPr txBox="1">
            <a:spLocks noGrp="1"/>
          </p:cNvSpPr>
          <p:nvPr>
            <p:ph type="body" idx="1"/>
          </p:nvPr>
        </p:nvSpPr>
        <p:spPr>
          <a:xfrm>
            <a:off x="766010" y="2494213"/>
            <a:ext cx="8065168" cy="3862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uk-UA" b="1" dirty="0"/>
              <a:t>Практичні інструменти </a:t>
            </a:r>
            <a:r>
              <a:rPr lang="uk-UA" dirty="0"/>
              <a:t>та </a:t>
            </a:r>
            <a:r>
              <a:rPr lang="uk-UA" b="1" dirty="0"/>
              <a:t>механізми </a:t>
            </a:r>
            <a:r>
              <a:rPr lang="uk-UA" dirty="0"/>
              <a:t>для вирішення проблем сталого розвитку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uk-UA" b="1" dirty="0"/>
              <a:t>Реальні тематичні кейси </a:t>
            </a:r>
            <a:r>
              <a:rPr lang="uk-UA" dirty="0"/>
              <a:t>в галузі енергетики, мобільності та споживання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uk-UA" dirty="0"/>
              <a:t>Методи</a:t>
            </a:r>
            <a:r>
              <a:rPr lang="uk-UA" b="1" dirty="0"/>
              <a:t> креативного мислення та дизайн-мислення </a:t>
            </a:r>
            <a:r>
              <a:rPr lang="uk-UA" dirty="0"/>
              <a:t>для стимулювання інновацій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uk-UA" b="1" dirty="0"/>
              <a:t>Можливості співпраці </a:t>
            </a:r>
            <a:r>
              <a:rPr lang="uk-UA" dirty="0"/>
              <a:t>між дисциплінами для досягнення ефективних рішень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buChar char="•"/>
            </a:pPr>
            <a:r>
              <a:rPr lang="uk-UA" b="1" dirty="0"/>
              <a:t>Глибше розуміння </a:t>
            </a:r>
            <a:r>
              <a:rPr lang="uk-UA" dirty="0"/>
              <a:t>того, як інновації можуть узгоджуватися з цілями сталого розвитку</a:t>
            </a:r>
            <a:endParaRPr dirty="0"/>
          </a:p>
        </p:txBody>
      </p:sp>
      <p:sp>
        <p:nvSpPr>
          <p:cNvPr id="204" name="Google Shape;20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14</a:t>
            </a:fld>
            <a:endParaRPr/>
          </a:p>
        </p:txBody>
      </p:sp>
      <p:pic>
        <p:nvPicPr>
          <p:cNvPr id="205" name="Google Shape;205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6"/>
          <p:cNvSpPr txBox="1">
            <a:spLocks noGrp="1"/>
          </p:cNvSpPr>
          <p:nvPr>
            <p:ph type="title"/>
          </p:nvPr>
        </p:nvSpPr>
        <p:spPr>
          <a:xfrm>
            <a:off x="838200" y="7581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Інновації для сталих рішень в різних сферах</a:t>
            </a:r>
            <a:endParaRPr b="1" dirty="0"/>
          </a:p>
        </p:txBody>
      </p:sp>
      <p:sp>
        <p:nvSpPr>
          <p:cNvPr id="212" name="Google Shape;212;p16"/>
          <p:cNvSpPr txBox="1">
            <a:spLocks noGrp="1"/>
          </p:cNvSpPr>
          <p:nvPr>
            <p:ph type="body" idx="1"/>
          </p:nvPr>
        </p:nvSpPr>
        <p:spPr>
          <a:xfrm>
            <a:off x="168441" y="1973179"/>
            <a:ext cx="10728157" cy="48763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1600" b="1" dirty="0"/>
              <a:t>🔬 </a:t>
            </a:r>
            <a:r>
              <a:rPr lang="uk-UA" sz="1600" b="1" dirty="0"/>
              <a:t>Сфера охорони </a:t>
            </a:r>
            <a:r>
              <a:rPr lang="uk-UA" sz="1600" b="1" dirty="0" err="1"/>
              <a:t>здоровʼя</a:t>
            </a:r>
            <a:endParaRPr sz="1600"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uk-UA" sz="1600" b="1" dirty="0"/>
              <a:t>Інновації у сфері телемедицини </a:t>
            </a:r>
            <a:r>
              <a:rPr lang="uk-UA" sz="1600" dirty="0"/>
              <a:t>для забезпечення доступності медичних послуг</a:t>
            </a:r>
            <a:endParaRPr lang="uk-UA" sz="1600" b="1"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uk-UA" sz="1600" b="1" dirty="0"/>
              <a:t>Сталі медичні технології </a:t>
            </a:r>
            <a:r>
              <a:rPr lang="en-GB" sz="1600" dirty="0"/>
              <a:t>(</a:t>
            </a:r>
            <a:r>
              <a:rPr lang="uk-UA" sz="1600" dirty="0"/>
              <a:t>наприклад</a:t>
            </a:r>
            <a:r>
              <a:rPr lang="en-GB" sz="1600" dirty="0"/>
              <a:t>, </a:t>
            </a:r>
            <a:r>
              <a:rPr lang="uk-UA" sz="1600" dirty="0" err="1"/>
              <a:t>імпланти</a:t>
            </a:r>
            <a:r>
              <a:rPr lang="uk-UA" sz="1600" dirty="0"/>
              <a:t>, що </a:t>
            </a:r>
            <a:r>
              <a:rPr lang="uk-UA" sz="1600" dirty="0" err="1"/>
              <a:t>біорозкладаються</a:t>
            </a:r>
            <a:r>
              <a:rPr lang="uk-UA" sz="1600" dirty="0"/>
              <a:t>, енергозберігаюче діагностичне обладнання</a:t>
            </a:r>
            <a:r>
              <a:rPr lang="en-GB" sz="1600" dirty="0"/>
              <a:t>)</a:t>
            </a: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1600" b="1" dirty="0"/>
              <a:t>🏙 </a:t>
            </a:r>
            <a:r>
              <a:rPr lang="uk-UA" sz="1600" b="1" dirty="0"/>
              <a:t>Міське планування та архітектура</a:t>
            </a:r>
            <a:endParaRPr lang="en-GB" sz="1600" dirty="0"/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uk-UA" sz="1600" b="1" dirty="0"/>
              <a:t>Зелені будівлі, </a:t>
            </a:r>
            <a:r>
              <a:rPr lang="uk-UA" sz="1600" dirty="0"/>
              <a:t>енергоефективна інфраструктура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Font typeface="Arial"/>
              <a:buChar char="•"/>
            </a:pPr>
            <a:r>
              <a:rPr lang="uk-UA" sz="1600" b="1" dirty="0"/>
              <a:t>Розумні міста, </a:t>
            </a:r>
            <a:r>
              <a:rPr lang="uk-UA" sz="1600" dirty="0"/>
              <a:t>що працюють на відновлюваній енергії, рішення для управління відходами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sz="1600" b="1" dirty="0"/>
              <a:t>🚗 </a:t>
            </a:r>
            <a:r>
              <a:rPr lang="uk-UA" sz="1600" b="1" dirty="0"/>
              <a:t>Мобільність та транспорт</a:t>
            </a:r>
          </a:p>
          <a:p>
            <a:r>
              <a:rPr lang="uk-UA" sz="1600" b="1" dirty="0"/>
              <a:t>Електромобілі (</a:t>
            </a:r>
            <a:r>
              <a:rPr lang="en-GB" sz="1600" b="1" dirty="0"/>
              <a:t>EV) </a:t>
            </a:r>
            <a:r>
              <a:rPr lang="uk-UA" sz="1600" dirty="0"/>
              <a:t>та рішення для спільної мобільності</a:t>
            </a:r>
          </a:p>
          <a:p>
            <a:r>
              <a:rPr lang="uk-UA" sz="1600" dirty="0"/>
              <a:t>Системи сталого громадського транспорту</a:t>
            </a:r>
          </a:p>
          <a:p>
            <a:pPr marL="114300" indent="0">
              <a:buNone/>
            </a:pPr>
            <a:r>
              <a:rPr lang="en-GB" sz="1600" b="1" dirty="0"/>
              <a:t>🍽 </a:t>
            </a:r>
            <a:r>
              <a:rPr lang="uk-UA" sz="1600" b="1" dirty="0"/>
              <a:t>Харчування та сільське господарство</a:t>
            </a:r>
          </a:p>
          <a:p>
            <a:r>
              <a:rPr lang="uk-UA" sz="1600" dirty="0"/>
              <a:t>Вертикальне землеробство та методи сталого ведення сільського господарства</a:t>
            </a:r>
          </a:p>
          <a:p>
            <a:r>
              <a:rPr lang="uk-UA" sz="1600" dirty="0"/>
              <a:t>Інновації в рослинних продуктах харчування та скорочення харчових відходів</a:t>
            </a:r>
            <a:endParaRPr sz="1600" dirty="0"/>
          </a:p>
        </p:txBody>
      </p:sp>
      <p:sp>
        <p:nvSpPr>
          <p:cNvPr id="213" name="Google Shape;213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15</a:t>
            </a:fld>
            <a:endParaRPr/>
          </a:p>
        </p:txBody>
      </p:sp>
      <p:pic>
        <p:nvPicPr>
          <p:cNvPr id="214" name="Google Shape;214;p16" descr="Programm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174223" y="5122336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Google Shape;215;p16" descr="Doctor femal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174223" y="3153553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6" name="Google Shape;216;p16" descr="Professor female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174223" y="4134260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7" name="Google Shape;217;p16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35951978594_0_0"/>
          <p:cNvSpPr txBox="1">
            <a:spLocks noGrp="1"/>
          </p:cNvSpPr>
          <p:nvPr>
            <p:ph type="title"/>
          </p:nvPr>
        </p:nvSpPr>
        <p:spPr>
          <a:xfrm>
            <a:off x="838200" y="758178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Інновації для сталого розвитку у сфері охорони </a:t>
            </a:r>
            <a:r>
              <a:rPr lang="uk-UA" b="1" dirty="0" err="1"/>
              <a:t>здоровʼя</a:t>
            </a:r>
            <a:endParaRPr b="1" dirty="0"/>
          </a:p>
        </p:txBody>
      </p:sp>
      <p:sp>
        <p:nvSpPr>
          <p:cNvPr id="224" name="Google Shape;224;g35951978594_0_0"/>
          <p:cNvSpPr txBox="1">
            <a:spLocks noGrp="1"/>
          </p:cNvSpPr>
          <p:nvPr>
            <p:ph type="body" idx="1"/>
          </p:nvPr>
        </p:nvSpPr>
        <p:spPr>
          <a:xfrm>
            <a:off x="168300" y="2286001"/>
            <a:ext cx="10728300" cy="424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400" dirty="0"/>
              <a:t>1. </a:t>
            </a:r>
            <a:r>
              <a:rPr lang="uk-UA" sz="2400" b="1" dirty="0"/>
              <a:t>Екологічно відповідальні </a:t>
            </a:r>
            <a:r>
              <a:rPr lang="uk-UA" sz="2400" dirty="0"/>
              <a:t>– зменшення відходів, споживання енергії або забруднення (наприклад, більш екологічне виробництво фармацевтичних препаратів, зменшення використання одноразового пластику в лікарнях).</a:t>
            </a:r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400" dirty="0"/>
              <a:t>2. </a:t>
            </a:r>
            <a:r>
              <a:rPr lang="uk-UA" sz="2400" b="1" dirty="0"/>
              <a:t>Економічно життєздатні </a:t>
            </a:r>
            <a:r>
              <a:rPr lang="uk-UA" sz="2400" dirty="0"/>
              <a:t>– доступний у довгостроковій перспективі як для систем охорони здоров’я, так і для пацієнтів.</a:t>
            </a:r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400" dirty="0"/>
              <a:t>3. </a:t>
            </a:r>
            <a:r>
              <a:rPr lang="uk-UA" sz="2400" b="1" dirty="0"/>
              <a:t>Соціально справедливі </a:t>
            </a:r>
            <a:r>
              <a:rPr lang="uk-UA" sz="2400" dirty="0"/>
              <a:t>– доступний та корисний для різних груп населення, включаючи малозабезпечені громади.</a:t>
            </a:r>
          </a:p>
          <a:p>
            <a:pPr marL="114300" lvl="0" indent="0" algn="l" rtl="0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uk-UA" sz="2400" dirty="0"/>
              <a:t>4. </a:t>
            </a:r>
            <a:r>
              <a:rPr lang="uk-UA" sz="2400" b="1" dirty="0"/>
              <a:t>Довгострокова ефективність </a:t>
            </a:r>
            <a:r>
              <a:rPr lang="uk-UA" sz="2400" dirty="0"/>
              <a:t>– не зосереджені лише на короткострокових проривах, а розроблені так, щоб залишатися корисними та актуальними з часом.</a:t>
            </a:r>
            <a:endParaRPr sz="1600" b="1" dirty="0"/>
          </a:p>
        </p:txBody>
      </p:sp>
      <p:sp>
        <p:nvSpPr>
          <p:cNvPr id="225" name="Google Shape;225;g35951978594_0_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16</a:t>
            </a:fld>
            <a:endParaRPr/>
          </a:p>
        </p:txBody>
      </p:sp>
      <p:pic>
        <p:nvPicPr>
          <p:cNvPr id="226" name="Google Shape;226;g35951978594_0_0" descr="Programmer male with solid fill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1423" y="5138311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g35951978594_0_0" descr="Doctor female with solid fil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31423" y="3169528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g35951978594_0_0" descr="Professor female outlin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31423" y="4150235"/>
            <a:ext cx="722376" cy="722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g35951978594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44000" y="8451"/>
            <a:ext cx="2879559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>
            <a:spLocks noGrp="1"/>
          </p:cNvSpPr>
          <p:nvPr>
            <p:ph type="title"/>
          </p:nvPr>
        </p:nvSpPr>
        <p:spPr>
          <a:xfrm>
            <a:off x="838200" y="12366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Запитання для рефлексії учнів</a:t>
            </a:r>
            <a:endParaRPr b="1" dirty="0"/>
          </a:p>
        </p:txBody>
      </p:sp>
      <p:sp>
        <p:nvSpPr>
          <p:cNvPr id="236" name="Google Shape;236;p32"/>
          <p:cNvSpPr txBox="1">
            <a:spLocks noGrp="1"/>
          </p:cNvSpPr>
          <p:nvPr>
            <p:ph type="body" idx="1"/>
          </p:nvPr>
        </p:nvSpPr>
        <p:spPr>
          <a:xfrm>
            <a:off x="838201" y="2409992"/>
            <a:ext cx="7475620" cy="33867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b="1" dirty="0"/>
              <a:t>Як мені збалансувати свої особисті цінності з цілями сталого розвитку?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b="1" dirty="0"/>
              <a:t>Чи врахував я непередбачені наслідки? Кому мій вибір вигідний, а кому шкодить?</a:t>
            </a:r>
          </a:p>
          <a:p>
            <a: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</a:pPr>
            <a:r>
              <a:rPr lang="uk-UA" b="1" dirty="0"/>
              <a:t>Що скаже майбутнє покоління про це рішення?</a:t>
            </a:r>
            <a:endParaRPr dirty="0"/>
          </a:p>
        </p:txBody>
      </p:sp>
      <p:sp>
        <p:nvSpPr>
          <p:cNvPr id="237" name="Google Shape;23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17</a:t>
            </a:fld>
            <a:endParaRPr/>
          </a:p>
        </p:txBody>
      </p:sp>
      <p:pic>
        <p:nvPicPr>
          <p:cNvPr id="238" name="Google Shape;238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39" name="Google Shape;239;p32"/>
          <p:cNvPicPr preferRelativeResize="0"/>
          <p:nvPr/>
        </p:nvPicPr>
        <p:blipFill rotWithShape="1">
          <a:blip r:embed="rId4">
            <a:alphaModFix/>
          </a:blip>
          <a:srcRect t="17183" r="55986" b="15118"/>
          <a:stretch/>
        </p:blipFill>
        <p:spPr>
          <a:xfrm>
            <a:off x="7932821" y="2409992"/>
            <a:ext cx="3420979" cy="39463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" name="Google Shape;245;p33"/>
          <p:cNvPicPr preferRelativeResize="0"/>
          <p:nvPr/>
        </p:nvPicPr>
        <p:blipFill rotWithShape="1">
          <a:blip r:embed="rId3">
            <a:alphaModFix/>
          </a:blip>
          <a:srcRect l="13333" t="15439" r="10642" b="7314"/>
          <a:stretch/>
        </p:blipFill>
        <p:spPr>
          <a:xfrm>
            <a:off x="6980257" y="1074871"/>
            <a:ext cx="5211743" cy="5295600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33"/>
          <p:cNvSpPr txBox="1">
            <a:spLocks noGrp="1"/>
          </p:cNvSpPr>
          <p:nvPr>
            <p:ph type="title"/>
          </p:nvPr>
        </p:nvSpPr>
        <p:spPr>
          <a:xfrm>
            <a:off x="501316" y="1812920"/>
            <a:ext cx="7247021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uk-UA" b="1" dirty="0"/>
              <a:t>Висновки</a:t>
            </a:r>
            <a:endParaRPr b="1" dirty="0"/>
          </a:p>
        </p:txBody>
      </p:sp>
      <p:sp>
        <p:nvSpPr>
          <p:cNvPr id="247" name="Google Shape;247;p33"/>
          <p:cNvSpPr txBox="1">
            <a:spLocks noGrp="1"/>
          </p:cNvSpPr>
          <p:nvPr>
            <p:ph type="body" idx="1"/>
          </p:nvPr>
        </p:nvSpPr>
        <p:spPr>
          <a:xfrm>
            <a:off x="238626" y="3138483"/>
            <a:ext cx="7772400" cy="31159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uk-UA" dirty="0"/>
              <a:t>Інновації важливі для вирішення глобальних проблем сталого розвитку 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uk-UA" dirty="0"/>
              <a:t>Дизайн-мислення та креативність – ключові інструменти 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uk-UA" dirty="0"/>
              <a:t>Кожна галузь та професія відіграють свою роль </a:t>
            </a:r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GB" dirty="0"/>
              <a:t>🔹 </a:t>
            </a:r>
            <a:r>
              <a:rPr lang="uk-UA" dirty="0"/>
              <a:t>Ви можете бути рушійною силою позитивних змін</a:t>
            </a:r>
            <a:endParaRPr dirty="0"/>
          </a:p>
        </p:txBody>
      </p:sp>
      <p:sp>
        <p:nvSpPr>
          <p:cNvPr id="248" name="Google Shape;248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</a:pPr>
            <a:fld id="{00000000-1234-1234-1234-123412341234}" type="slidenum">
              <a:rPr lang="en-GB"/>
              <a:t>18</a:t>
            </a:fld>
            <a:endParaRPr/>
          </a:p>
        </p:txBody>
      </p:sp>
      <p:pic>
        <p:nvPicPr>
          <p:cNvPr id="249" name="Google Shape;249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144000" y="8451"/>
            <a:ext cx="2879558" cy="900579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682</Words>
  <Application>Microsoft Macintosh PowerPoint</Application>
  <PresentationFormat>Widescreen</PresentationFormat>
  <Paragraphs>112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Calibri</vt:lpstr>
      <vt:lpstr>Arial</vt:lpstr>
      <vt:lpstr>Play</vt:lpstr>
      <vt:lpstr>Office Theme</vt:lpstr>
      <vt:lpstr>Сприяння сталому майбутньому</vt:lpstr>
      <vt:lpstr>Вступ</vt:lpstr>
      <vt:lpstr>Мета навчання:</vt:lpstr>
      <vt:lpstr>Чому інновації важливі для сталого розвитку?</vt:lpstr>
      <vt:lpstr>Що таке «сталі інновації»?</vt:lpstr>
      <vt:lpstr>Приклади сталих інновацій</vt:lpstr>
      <vt:lpstr>Спільні виклики сталого розвитку інновацій</vt:lpstr>
      <vt:lpstr>Інструменти, що застосовуються в інноваціях для сталого розвитку рішень</vt:lpstr>
      <vt:lpstr>Креативне мислення для сталого розвитку</vt:lpstr>
      <vt:lpstr>Що таке дизайн-мислення?</vt:lpstr>
      <vt:lpstr>Галузі інновацій для компетентності у сфері сталих рішень</vt:lpstr>
      <vt:lpstr>Забезпечення роботи інновацій</vt:lpstr>
      <vt:lpstr>Чого ви навчитеся на цьому курсі</vt:lpstr>
      <vt:lpstr>Що цей курс пропонує вамЩо цей курс пропонує вам</vt:lpstr>
      <vt:lpstr>Інновації для сталих рішень в різних сферах</vt:lpstr>
      <vt:lpstr>Інновації для сталого розвитку у сфері охорони здоровʼя</vt:lpstr>
      <vt:lpstr>Запитання для рефлексії учнів</vt:lpstr>
      <vt:lpstr>Висновки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Сприяння сталому майбутньому</dc:title>
  <dc:creator>Manwlhs Kwstas</dc:creator>
  <cp:lastModifiedBy>Microsoft Office User</cp:lastModifiedBy>
  <cp:revision>1</cp:revision>
  <dcterms:created xsi:type="dcterms:W3CDTF">2025-02-14T05:17:23Z</dcterms:created>
  <dcterms:modified xsi:type="dcterms:W3CDTF">2025-10-05T12:36:30Z</dcterms:modified>
</cp:coreProperties>
</file>