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4"/>
    <p:sldMasterId id="2147483806" r:id="rId5"/>
  </p:sldMasterIdLst>
  <p:notesMasterIdLst>
    <p:notesMasterId r:id="rId29"/>
  </p:notesMasterIdLst>
  <p:handoutMasterIdLst>
    <p:handoutMasterId r:id="rId30"/>
  </p:handoutMasterIdLst>
  <p:sldIdLst>
    <p:sldId id="260" r:id="rId6"/>
    <p:sldId id="527" r:id="rId7"/>
    <p:sldId id="501" r:id="rId8"/>
    <p:sldId id="515" r:id="rId9"/>
    <p:sldId id="406" r:id="rId10"/>
    <p:sldId id="514" r:id="rId11"/>
    <p:sldId id="510" r:id="rId12"/>
    <p:sldId id="508" r:id="rId13"/>
    <p:sldId id="509" r:id="rId14"/>
    <p:sldId id="516" r:id="rId15"/>
    <p:sldId id="517" r:id="rId16"/>
    <p:sldId id="518" r:id="rId17"/>
    <p:sldId id="519" r:id="rId18"/>
    <p:sldId id="511" r:id="rId19"/>
    <p:sldId id="512" r:id="rId20"/>
    <p:sldId id="513" r:id="rId21"/>
    <p:sldId id="520" r:id="rId22"/>
    <p:sldId id="521" r:id="rId23"/>
    <p:sldId id="522" r:id="rId24"/>
    <p:sldId id="524" r:id="rId25"/>
    <p:sldId id="526" r:id="rId26"/>
    <p:sldId id="523" r:id="rId27"/>
    <p:sldId id="34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307102-C9F1-E312-7A86-D9A4C4738203}" name="Παπαδόπουλος Πολύκαρπος" initials="ΠΠ" userId="Παπαδόπουλος Πολύκαρπος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CBAC8"/>
    <a:srgbClr val="E9FB8F"/>
    <a:srgbClr val="FC6060"/>
    <a:srgbClr val="3333FF"/>
    <a:srgbClr val="FFFFFF"/>
    <a:srgbClr val="66FF99"/>
    <a:srgbClr val="B2B2B2"/>
    <a:srgbClr val="CC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C03148-B867-4A62-8C0B-042EEB6DCF89}" v="1" dt="2025-12-03T14:21:00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452" autoAdjust="0"/>
  </p:normalViewPr>
  <p:slideViewPr>
    <p:cSldViewPr snapToGrid="0">
      <p:cViewPr varScale="1">
        <p:scale>
          <a:sx n="81" d="100"/>
          <a:sy n="81" d="100"/>
        </p:scale>
        <p:origin x="55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2C0D73-4794-4C2A-9142-CE57417DB0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00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90ADDB-69DE-4A34-8AF1-2666380F95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Nov. 2025</a:t>
            </a:r>
            <a:endParaRPr lang="en-00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C0D09-7B85-401D-9188-CAB1A71CFD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00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2294E-D712-4D2C-960A-6FEE2BD3C4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6DE12-764C-4E66-8608-487E26AF8B55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72913004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Nov. 2025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4E88F-F7B4-4AAE-8F99-9F8897E71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4963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59E9F-D149-A8B2-D719-F07D5F47F06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53936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B069D-6CE3-03F7-2A39-47EE8F732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862D3-0FFD-F402-A834-089FBA0BE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8BE2D-0B75-4761-9F89-4CD20867D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7E3AA-A168-B4B3-DFD7-E0032189D69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1509353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9E706-1A7E-710D-FFAF-65D2667C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F260F-1C74-9E6E-441E-DB03D318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40626-A3C1-7B00-2D45-ABEF269F8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01291-5D64-F41E-252E-1DEA70877A9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1278869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9B7FE-905A-6683-0A47-E3CC8067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ED812-F678-F3DC-DD58-BEBD37C47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03B58E-DAA7-B50B-7657-2775FE53F6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50240-48CF-B738-FBF2-9EEC5522BD1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251169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79D00-99B0-642B-47A3-E75D7E9C1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2521D0-3432-5154-576E-48B660AA2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E24C4A-4315-BE99-0AD8-E9E30AE4A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4E81D-6DDE-29F4-7DEF-E4A6BA96922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1610316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03EC-9D36-92B1-6751-7B407C1FE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1D9FE-BEB3-E229-9EED-04C3A5A87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E23125-883E-BFC1-8D4F-71B3900E6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9F297-F73F-91DF-FCBC-A111DC3D9C1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996118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E78CC-D632-D57A-A646-EC4412E2D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10451-D2BC-5856-EF58-0A42FA562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78037-0D54-8A58-43A8-734AF8CBC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4A3FA-07BC-4C80-8E0C-06C6F1FFF44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2878538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801BF-99D4-5B87-385D-4E626746B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997725-A34C-6194-D78E-FEFBFDED6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51224-3D66-032A-6156-107BBD67D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95B2E-ECA5-5C1A-50C6-C4D21B39E9F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37240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8810-47A0-D88F-DC8D-0C30C296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7287F-9F5B-A285-6516-5505A0513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2DD6B-21A5-96DA-A5FB-F4C16F9E2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A75E9-5974-A7FE-82AF-5B0C0A31FF9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219817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2DA2C-378F-D844-64E9-E7E8773D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7E47E9-04B1-0163-D17E-95B9B8FA5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4193D5-0208-03EB-7F5D-3C91A32B3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D5FA3-33BB-8D7C-FBE7-FA5DB66B749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702425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4AB11-D2CF-CDB7-4887-F0111903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0AE95-016C-6247-A866-FD4F30341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0098DB-8308-5049-CDC1-8C1BE5AED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FB88A-B691-156F-43B5-46F01A87E82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182763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0A193-8831-FC98-30A2-2835DB411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C33B2-3D19-8A48-6FA4-EAB6ADBD7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F72F7-48D3-1043-F932-0B18F3E56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749EA-8CF7-D8A1-0C29-9FDE7AD3E2B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2748449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2F620-9294-4D89-D48E-DF42C463B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1D248-2123-79CC-956A-349D14DF9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882BE-234D-583A-2BB1-5ECD138AB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1FB79-8BBE-C62B-A3C3-A6FEBA658CD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1663637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5CF6-2385-81C0-CAB3-7B2AE4D66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6BDC68-0EFE-E124-C338-453C07A10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F2C16-BC8C-99D3-B22B-FD3BC3AE1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D1F88-6E05-7B2D-9010-CE9B00799FB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1178815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7CD77-E05D-6D9A-809E-04200D094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AB271-0870-DA1B-5DD1-7CEEB7E1C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DDFB8-EFB2-E263-7219-E2EA40CEF4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AB2F0-C180-E1AF-A7CC-BD392F20FA4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2958612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2F05-0CAB-AFDB-20C0-BD6CED7B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FD4C0-FACE-A7E0-5AD5-D4B97AA729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FDC26A-9A32-CF93-9DE2-CEB6C2EF2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30A09-9733-FBBE-A2ED-D0CAB812F6F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4599887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35578-BEAB-0E1C-A129-D4C0408B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824CA-FA53-0A2A-F4BE-6DACBEF11B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418A15-0965-F71B-2606-BEB9094B5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BAB8E-D22C-6BD0-4CF5-9A63416944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997934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71545-2F23-A6C9-0016-9ED514EF1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A0E304-71BF-A542-D6C7-5057B3F19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2BFB0-BB29-83C8-4282-076B928F1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009BB-A5AE-8C1E-EA7F-B064BAB32F9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3667034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4259A-5840-3103-82E4-E4EB78797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6F47B-0AC5-58C0-260F-98918B311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C58EF-0496-C0EB-330F-ABB94920B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06599-E7A4-F714-7A78-9D32A956630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30509241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5E92F-D0E8-131B-E269-BF51BDD08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BE685-D6DA-F87B-CDD6-1F9EF38F3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61431-0556-8C92-939A-F618996BF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2DFD5-ED9A-BB76-2D18-BF9179D837A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Nov. 2025</a:t>
            </a:r>
          </a:p>
        </p:txBody>
      </p:sp>
    </p:spTree>
    <p:extLst>
      <p:ext uri="{BB962C8B-B14F-4D97-AF65-F5344CB8AC3E}">
        <p14:creationId xmlns:p14="http://schemas.microsoft.com/office/powerpoint/2010/main" val="2255728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2A220EF9-45DD-4891-A802-4664B6874155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22125" y="6470704"/>
            <a:ext cx="6222265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Innovative approaches to Teaching through course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69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5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7F016FA2-0E49-4141-AA00-6C4620E3A2C7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91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A0F96FD4-F5B1-4CC4-8C9F-95982A56CC5D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20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84109C31-71F3-41D3-A17D-E62F0E27E183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79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400378-90F5-4928-A730-65AE42019A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2" y="207963"/>
            <a:ext cx="589943" cy="854075"/>
          </a:xfrm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spcAft>
                <a:spcPts val="0"/>
              </a:spcAft>
              <a:defRPr lang="en-001" sz="44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dirty="0"/>
              <a:t>No</a:t>
            </a:r>
            <a:endParaRPr lang="en-00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7B9B72-BBF5-43DB-B15F-2769B81D72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3938" y="889632"/>
            <a:ext cx="9720262" cy="4476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00" i="1" u="sng"/>
            </a:lvl1pPr>
          </a:lstStyle>
          <a:p>
            <a:pPr lvl="0"/>
            <a:r>
              <a:rPr lang="en-US" dirty="0"/>
              <a:t>Click to edit subtitle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182020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030B1AC0-AED5-49FA-A8C3-F704AF089AFF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0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4B1303B7-5963-483E-86C9-5F3211D4F478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1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CB1E781B-EBE9-481B-B7E9-02A8F31DF1F9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639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0C92775C-556C-4F19-BC40-B11EDB53C162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3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1E5DD8CD-601C-4C45-9C47-E4965439BDE5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739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2A220EF9-45DD-4891-A802-4664B6874155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22125" y="6470704"/>
            <a:ext cx="6222265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Innovative approaches to Teaching through course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39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49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7F016FA2-0E49-4141-AA00-6C4620E3A2C7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462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A0F96FD4-F5B1-4CC4-8C9F-95982A56CC5D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570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84109C31-71F3-41D3-A17D-E62F0E27E183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257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400378-90F5-4928-A730-65AE42019A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012" y="207963"/>
            <a:ext cx="589943" cy="854075"/>
          </a:xfrm>
        </p:spPr>
        <p:txBody>
          <a:bodyPr vert="horz" lIns="0" tIns="45720" rIns="0" bIns="45720" rtlCol="0" anchor="ctr">
            <a:normAutofit/>
          </a:bodyPr>
          <a:lstStyle>
            <a:lvl1pPr marL="0" indent="0" algn="ctr">
              <a:spcAft>
                <a:spcPts val="0"/>
              </a:spcAft>
              <a:defRPr lang="en-001" sz="4400" cap="all" spc="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dirty="0"/>
              <a:t>No</a:t>
            </a:r>
            <a:endParaRPr lang="en-00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7B9B72-BBF5-43DB-B15F-2769B81D72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3938" y="889632"/>
            <a:ext cx="9720262" cy="4476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00" i="1" u="sng"/>
            </a:lvl1pPr>
          </a:lstStyle>
          <a:p>
            <a:pPr lvl="0"/>
            <a:r>
              <a:rPr lang="en-US" dirty="0"/>
              <a:t>Click to edit subtitle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159107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030B1AC0-AED5-49FA-A8C3-F704AF089AFF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9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4B1303B7-5963-483E-86C9-5F3211D4F478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851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CB1E781B-EBE9-481B-B7E9-02A8F31DF1F9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871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0C92775C-556C-4F19-BC40-B11EDB53C162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8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/>
          <a:lstStyle/>
          <a:p>
            <a:fld id="{1E5DD8CD-601C-4C45-9C47-E4965439BDE5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Advanced programming with openfoam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38881" y="6402469"/>
            <a:ext cx="405938" cy="274320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85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7" y="208685"/>
            <a:ext cx="9720072" cy="852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354975"/>
            <a:ext cx="9720071" cy="415636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762000" y="335091"/>
            <a:ext cx="0" cy="6000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B05F994-0FB5-4026-A4E3-CB197FC44FB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882742" y="6369053"/>
            <a:ext cx="1860166" cy="415026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59236E-AAD4-4B69-8FB4-71B2D7F2626B}"/>
              </a:ext>
            </a:extLst>
          </p:cNvPr>
          <p:cNvCxnSpPr>
            <a:cxnSpLocks/>
          </p:cNvCxnSpPr>
          <p:nvPr userDrawn="1"/>
        </p:nvCxnSpPr>
        <p:spPr>
          <a:xfrm>
            <a:off x="0" y="6242860"/>
            <a:ext cx="121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F3D45A-D60F-412B-ADB1-B3C34328EC31}"/>
              </a:ext>
            </a:extLst>
          </p:cNvPr>
          <p:cNvSpPr txBox="1"/>
          <p:nvPr userDrawn="1"/>
        </p:nvSpPr>
        <p:spPr>
          <a:xfrm>
            <a:off x="5428211" y="6407290"/>
            <a:ext cx="5910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Workshop on ICT Skills: Introducing AI in Higher Education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270A1C-9EDD-4D15-B3DC-C75686522585}"/>
              </a:ext>
            </a:extLst>
          </p:cNvPr>
          <p:cNvCxnSpPr>
            <a:cxnSpLocks/>
          </p:cNvCxnSpPr>
          <p:nvPr userDrawn="1"/>
        </p:nvCxnSpPr>
        <p:spPr>
          <a:xfrm>
            <a:off x="11155193" y="6412768"/>
            <a:ext cx="0" cy="32759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B6AFABC2-A3FC-4BC1-A2D0-9144A3CC26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926595" y="6369265"/>
            <a:ext cx="1317929" cy="4783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B60C1A-09B3-4822-A975-AB52FDF0C0B3}"/>
              </a:ext>
            </a:extLst>
          </p:cNvPr>
          <p:cNvSpPr txBox="1"/>
          <p:nvPr userDrawn="1"/>
        </p:nvSpPr>
        <p:spPr>
          <a:xfrm>
            <a:off x="11338881" y="6407290"/>
            <a:ext cx="530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0DE1D5-B231-4E78-9E26-575EBCDB4E9F}" type="slidenum">
              <a:rPr lang="en-US" sz="1600" smtClean="0"/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A8EE4-1669-3EE6-0BC6-34B228F9B11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77841" y="6450415"/>
            <a:ext cx="1317929" cy="2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3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7" y="208685"/>
            <a:ext cx="9720072" cy="852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354975"/>
            <a:ext cx="9720071" cy="415636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762000" y="335091"/>
            <a:ext cx="0" cy="6000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B05F994-0FB5-4026-A4E3-CB197FC44FB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882742" y="6355672"/>
            <a:ext cx="1860166" cy="4417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59236E-AAD4-4B69-8FB4-71B2D7F2626B}"/>
              </a:ext>
            </a:extLst>
          </p:cNvPr>
          <p:cNvCxnSpPr>
            <a:cxnSpLocks/>
          </p:cNvCxnSpPr>
          <p:nvPr userDrawn="1"/>
        </p:nvCxnSpPr>
        <p:spPr>
          <a:xfrm>
            <a:off x="0" y="6242860"/>
            <a:ext cx="121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F3D45A-D60F-412B-ADB1-B3C34328EC31}"/>
              </a:ext>
            </a:extLst>
          </p:cNvPr>
          <p:cNvSpPr txBox="1"/>
          <p:nvPr userDrawn="1"/>
        </p:nvSpPr>
        <p:spPr>
          <a:xfrm>
            <a:off x="5428211" y="6407290"/>
            <a:ext cx="5543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WP2 Preparing the next steps: Task 2.2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270A1C-9EDD-4D15-B3DC-C75686522585}"/>
              </a:ext>
            </a:extLst>
          </p:cNvPr>
          <p:cNvCxnSpPr>
            <a:cxnSpLocks/>
          </p:cNvCxnSpPr>
          <p:nvPr userDrawn="1"/>
        </p:nvCxnSpPr>
        <p:spPr>
          <a:xfrm>
            <a:off x="11155193" y="6412768"/>
            <a:ext cx="0" cy="327599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B6AFABC2-A3FC-4BC1-A2D0-9144A3CC26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926595" y="6369265"/>
            <a:ext cx="1317929" cy="4783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B60C1A-09B3-4822-A975-AB52FDF0C0B3}"/>
              </a:ext>
            </a:extLst>
          </p:cNvPr>
          <p:cNvSpPr txBox="1"/>
          <p:nvPr userDrawn="1"/>
        </p:nvSpPr>
        <p:spPr>
          <a:xfrm>
            <a:off x="11338881" y="6407290"/>
            <a:ext cx="530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0DE1D5-B231-4E78-9E26-575EBCDB4E9F}" type="slidenum">
              <a:rPr lang="en-US" sz="1600" smtClean="0"/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A8EE4-1669-3EE6-0BC6-34B228F9B11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77841" y="6450415"/>
            <a:ext cx="1317929" cy="29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6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menti.com/alh1ti1vtzpn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specializations/prompt-engineer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chatgpt.com/" TargetMode="External"/><Relationship Id="rId4" Type="http://schemas.openxmlformats.org/officeDocument/2006/relationships/hyperlink" Target="https://www.usa.edu/blog/ai-in-higher-education-how-ai-is-reshaping-higher-education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3F673C5-8A12-46C6-8F14-412C5CE47D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28247" y="5270350"/>
            <a:ext cx="4463035" cy="995758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75043EAF-3B5F-4201-8417-EA935637D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805" y="5103067"/>
            <a:ext cx="3568562" cy="129509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68B767-3DBB-4E38-A722-DCF28FA4D0E8}"/>
              </a:ext>
            </a:extLst>
          </p:cNvPr>
          <p:cNvCxnSpPr>
            <a:cxnSpLocks/>
          </p:cNvCxnSpPr>
          <p:nvPr/>
        </p:nvCxnSpPr>
        <p:spPr>
          <a:xfrm>
            <a:off x="7961238" y="5135330"/>
            <a:ext cx="0" cy="123057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080C2B2-77B2-452D-4D92-E76622DC3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21" y="5438655"/>
            <a:ext cx="2941503" cy="6591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926B8B-1D37-4B80-2A77-622005159724}"/>
              </a:ext>
            </a:extLst>
          </p:cNvPr>
          <p:cNvSpPr/>
          <p:nvPr/>
        </p:nvSpPr>
        <p:spPr>
          <a:xfrm>
            <a:off x="977069" y="1050244"/>
            <a:ext cx="10237862" cy="202823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aseline="30000" dirty="0">
                <a:solidFill>
                  <a:schemeClr val="tx1"/>
                </a:solidFill>
              </a:rPr>
              <a:t>Re-Direction Staff Training </a:t>
            </a:r>
          </a:p>
          <a:p>
            <a:pPr algn="ctr"/>
            <a:r>
              <a:rPr lang="en-001" sz="4400" baseline="30000" dirty="0">
                <a:solidFill>
                  <a:schemeClr val="tx1"/>
                </a:solidFill>
              </a:rPr>
              <a:t>Workshop on ICT Skills</a:t>
            </a:r>
            <a:r>
              <a:rPr lang="en-US" sz="4400" baseline="30000" dirty="0">
                <a:solidFill>
                  <a:schemeClr val="tx1"/>
                </a:solidFill>
              </a:rPr>
              <a:t>: Introducing AI in Higher Education</a:t>
            </a:r>
            <a:endParaRPr lang="en-001" sz="4400" baseline="300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9048D-4755-387E-8FFA-EF2555212DB2}"/>
              </a:ext>
            </a:extLst>
          </p:cNvPr>
          <p:cNvSpPr txBox="1"/>
          <p:nvPr/>
        </p:nvSpPr>
        <p:spPr>
          <a:xfrm>
            <a:off x="1066800" y="2709148"/>
            <a:ext cx="394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12th of November 2025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11BE22-022C-23A3-85E1-52E6B5EA5AFB}"/>
              </a:ext>
            </a:extLst>
          </p:cNvPr>
          <p:cNvCxnSpPr>
            <a:cxnSpLocks/>
          </p:cNvCxnSpPr>
          <p:nvPr/>
        </p:nvCxnSpPr>
        <p:spPr>
          <a:xfrm>
            <a:off x="3292639" y="5135329"/>
            <a:ext cx="0" cy="1230571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4134788-E9AF-87AF-8518-7DBFD2E6E2D0}"/>
              </a:ext>
            </a:extLst>
          </p:cNvPr>
          <p:cNvSpPr txBox="1"/>
          <p:nvPr/>
        </p:nvSpPr>
        <p:spPr>
          <a:xfrm>
            <a:off x="7183122" y="2709148"/>
            <a:ext cx="394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Assoc. Prof. P. Papadopoulos</a:t>
            </a:r>
          </a:p>
        </p:txBody>
      </p:sp>
    </p:spTree>
    <p:extLst>
      <p:ext uri="{BB962C8B-B14F-4D97-AF65-F5344CB8AC3E}">
        <p14:creationId xmlns:p14="http://schemas.microsoft.com/office/powerpoint/2010/main" val="410196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67AAE-4AA7-12ED-B391-E23B7FA8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963F-695D-4F82-2B0D-44A82EBA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rEMINDER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7D399-D297-48EC-96A5-C047CDB9D0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-1</a:t>
            </a:r>
            <a:endParaRPr lang="en-00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76B13F-7C96-1F9D-33F5-8AA4CB33AD27}"/>
              </a:ext>
            </a:extLst>
          </p:cNvPr>
          <p:cNvSpPr txBox="1"/>
          <p:nvPr/>
        </p:nvSpPr>
        <p:spPr>
          <a:xfrm>
            <a:off x="1023937" y="1812244"/>
            <a:ext cx="76051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Unfair between students that have a paid/upgraded version:  Different AI tools are better at different things, so the paid version of one might be inferior to the free of another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survey of educators showed that that their main concern was how to utilize AI tools for preparing their material, while this presentation is from the </a:t>
            </a:r>
            <a:r>
              <a:rPr lang="en-US"/>
              <a:t>student-learning perspective</a:t>
            </a:r>
            <a:endParaRPr lang="en-US" dirty="0"/>
          </a:p>
        </p:txBody>
      </p:sp>
      <p:pic>
        <p:nvPicPr>
          <p:cNvPr id="5" name="Graphic 4" descr="Artificial Intelligence outline">
            <a:extLst>
              <a:ext uri="{FF2B5EF4-FFF2-40B4-BE49-F238E27FC236}">
                <a16:creationId xmlns:a16="http://schemas.microsoft.com/office/drawing/2014/main" id="{046C2820-EFA5-F61B-4108-FBF929E76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3336" y="2462074"/>
            <a:ext cx="1933852" cy="193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86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B99A-ECCE-E986-CE91-5D35942B9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4617B-0AEE-09E6-6222-A774E41F7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Workshop on ICT Skills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C7FAA-17CA-5C98-B4B2-2FABCC5A9A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942C4B-BCD9-21A0-6042-E2F59CDD95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9720262" cy="447675"/>
          </a:xfrm>
        </p:spPr>
        <p:txBody>
          <a:bodyPr/>
          <a:lstStyle/>
          <a:p>
            <a:r>
              <a:rPr lang="en-US" dirty="0"/>
              <a:t>A few words about the presenter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1CC649-93B8-E890-3CF8-AB084F7112EA}"/>
              </a:ext>
            </a:extLst>
          </p:cNvPr>
          <p:cNvSpPr txBox="1"/>
          <p:nvPr/>
        </p:nvSpPr>
        <p:spPr>
          <a:xfrm>
            <a:off x="1023937" y="1812244"/>
            <a:ext cx="58651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Dr. P. Papadopoulos</a:t>
            </a:r>
          </a:p>
          <a:p>
            <a:endParaRPr lang="en-US" dirty="0"/>
          </a:p>
          <a:p>
            <a:r>
              <a:rPr lang="en-US" dirty="0"/>
              <a:t>Assoc. Prof at the Department of Mechanical Engineering and Aeronautics, University of Patras, Greece.</a:t>
            </a:r>
          </a:p>
          <a:p>
            <a:endParaRPr lang="en-US" dirty="0"/>
          </a:p>
          <a:p>
            <a:r>
              <a:rPr lang="en-US" dirty="0"/>
              <a:t>Interests: Computational Fluid Dynamics, Applied Mathematics</a:t>
            </a:r>
          </a:p>
          <a:p>
            <a:endParaRPr lang="en-US" dirty="0"/>
          </a:p>
          <a:p>
            <a:r>
              <a:rPr lang="en-US" i="1" dirty="0"/>
              <a:t>One of the courses I teach:</a:t>
            </a:r>
          </a:p>
          <a:p>
            <a:endParaRPr lang="en-US" dirty="0"/>
          </a:p>
          <a:p>
            <a:r>
              <a:rPr lang="en-US" dirty="0"/>
              <a:t>“Numerical Methods for Partial Differential Equations”</a:t>
            </a:r>
          </a:p>
          <a:p>
            <a:r>
              <a:rPr lang="en-US" dirty="0"/>
              <a:t>Elective course in the 9</a:t>
            </a:r>
            <a:r>
              <a:rPr lang="en-US" baseline="30000" dirty="0"/>
              <a:t>th</a:t>
            </a:r>
            <a:r>
              <a:rPr lang="en-US" dirty="0"/>
              <a:t> Semester.</a:t>
            </a:r>
          </a:p>
          <a:p>
            <a:r>
              <a:rPr lang="en-US" dirty="0"/>
              <a:t>It includes 5 coding projects of solving PDEs numerically.</a:t>
            </a:r>
          </a:p>
        </p:txBody>
      </p:sp>
      <p:pic>
        <p:nvPicPr>
          <p:cNvPr id="7" name="Graphic 6" descr="Graph paper with calculator, ruler, highlighter, and pencils">
            <a:extLst>
              <a:ext uri="{FF2B5EF4-FFF2-40B4-BE49-F238E27FC236}">
                <a16:creationId xmlns:a16="http://schemas.microsoft.com/office/drawing/2014/main" id="{B79FE7AF-F0C8-A79B-140D-6BD6D569D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8196" y="1154067"/>
            <a:ext cx="4549866" cy="45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2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34D35-F2A6-7CDC-D9A1-16D318201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9659-6493-2ACF-3E27-A9D531A1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Workshop on ICT Skills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3CAC4-2E05-2E37-DD05-CB0C45E789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9524FF-3BAE-CC52-22CA-F17BC0AD51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9720262" cy="447675"/>
          </a:xfrm>
        </p:spPr>
        <p:txBody>
          <a:bodyPr/>
          <a:lstStyle/>
          <a:p>
            <a:r>
              <a:rPr lang="en-US" dirty="0"/>
              <a:t>A few words about the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CBBA8B-45BF-B88F-4752-7227C54A11E3}"/>
              </a:ext>
            </a:extLst>
          </p:cNvPr>
          <p:cNvSpPr txBox="1"/>
          <p:nvPr/>
        </p:nvSpPr>
        <p:spPr>
          <a:xfrm>
            <a:off x="1023937" y="1812244"/>
            <a:ext cx="96026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Motivation: </a:t>
            </a:r>
          </a:p>
          <a:p>
            <a:r>
              <a:rPr lang="en-US" dirty="0"/>
              <a:t>Generative AI is the new norm. </a:t>
            </a:r>
          </a:p>
          <a:p>
            <a:r>
              <a:rPr lang="en-US" dirty="0"/>
              <a:t>Can it be incorporated in the teaching process in higher education?</a:t>
            </a:r>
          </a:p>
          <a:p>
            <a:r>
              <a:rPr lang="en-US" dirty="0"/>
              <a:t>How does it affect traditional lecturing and student evaluation?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Topics: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 AI matters in Higher Education: Opportunities and misuses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Prompt Engineering: Strong vs Weak Prompting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All the ideas presented are part of work in progress to incorporate AI in the educational process</a:t>
            </a:r>
          </a:p>
        </p:txBody>
      </p:sp>
      <p:pic>
        <p:nvPicPr>
          <p:cNvPr id="5" name="Graphic 4" descr="Artificial Intelligence outline">
            <a:extLst>
              <a:ext uri="{FF2B5EF4-FFF2-40B4-BE49-F238E27FC236}">
                <a16:creationId xmlns:a16="http://schemas.microsoft.com/office/drawing/2014/main" id="{DFCF2403-FBA1-27B5-1739-763807AF7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3336" y="2462074"/>
            <a:ext cx="1933852" cy="193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08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12A5BA-B063-4B33-AB08-86CF7D23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DFAF29-6BD8-4A93-A292-D6A8C6EFB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01913F-3FBD-4B62-92CF-D2B8A6741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13D19-158C-4DB7-AD4F-08D9CC23A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3" y="2120370"/>
            <a:ext cx="3536732" cy="15545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400" dirty="0"/>
              <a:t>AI in higher Education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B0A898-5387-4E99-A785-462A85DC0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3E5F90-5FA9-4882-8C11-91727F94C1BB}"/>
              </a:ext>
            </a:extLst>
          </p:cNvPr>
          <p:cNvGrpSpPr/>
          <p:nvPr/>
        </p:nvGrpSpPr>
        <p:grpSpPr>
          <a:xfrm>
            <a:off x="1625754" y="850186"/>
            <a:ext cx="1241571" cy="1569660"/>
            <a:chOff x="1625752" y="900520"/>
            <a:chExt cx="1241571" cy="15696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3853BD6-F185-4FA9-886A-87896ADBA95E}"/>
                </a:ext>
              </a:extLst>
            </p:cNvPr>
            <p:cNvSpPr/>
            <p:nvPr/>
          </p:nvSpPr>
          <p:spPr>
            <a:xfrm>
              <a:off x="1625752" y="1051981"/>
              <a:ext cx="1241571" cy="12667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001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F25E73-3416-4A51-87AA-1AA0A7477E2C}"/>
                </a:ext>
              </a:extLst>
            </p:cNvPr>
            <p:cNvSpPr txBox="1"/>
            <p:nvPr/>
          </p:nvSpPr>
          <p:spPr>
            <a:xfrm>
              <a:off x="1814369" y="900520"/>
              <a:ext cx="86433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1</a:t>
              </a:r>
              <a:endParaRPr kumimoji="0" lang="en-001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</p:grp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921C638-B5EF-47DE-A774-83C97236D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412" y="2340485"/>
            <a:ext cx="1714500" cy="17145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4EADED-D1EF-94D3-D945-42317F697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806" y="3849539"/>
            <a:ext cx="3378098" cy="23674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Why AI matters in Higher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Opportunities and misuses of AI for Students</a:t>
            </a:r>
          </a:p>
        </p:txBody>
      </p:sp>
    </p:spTree>
    <p:extLst>
      <p:ext uri="{BB962C8B-B14F-4D97-AF65-F5344CB8AC3E}">
        <p14:creationId xmlns:p14="http://schemas.microsoft.com/office/powerpoint/2010/main" val="337610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C8409-0018-2D15-4771-4D0D1A4C8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EE355-7EE2-4233-BD47-0D18ACFB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B6A81-8DBE-1E61-A592-9FB39B47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4B507A-BB28-7F79-67ED-CAA353C7D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9720262" cy="447675"/>
          </a:xfrm>
        </p:spPr>
        <p:txBody>
          <a:bodyPr/>
          <a:lstStyle/>
          <a:p>
            <a:r>
              <a:rPr lang="en-US" dirty="0"/>
              <a:t>Why AI matters in Higher Education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08BAAA-6D21-7D87-5497-6CEBBD5A2C19}"/>
              </a:ext>
            </a:extLst>
          </p:cNvPr>
          <p:cNvSpPr txBox="1"/>
          <p:nvPr/>
        </p:nvSpPr>
        <p:spPr>
          <a:xfrm>
            <a:off x="1023937" y="1812244"/>
            <a:ext cx="99932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already use LLMs (Large Language Models - ChatGPT, Copilot, Gemini…) daily.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 can accelerate learning, writing, coding, translating.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to personalize learning and support diverse learners.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Universities need to guide use, not prohibit.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Teaching AI = preparing students for the future workforce.</a:t>
            </a:r>
            <a:endParaRPr lang="en-001" dirty="0"/>
          </a:p>
        </p:txBody>
      </p:sp>
      <p:pic>
        <p:nvPicPr>
          <p:cNvPr id="5" name="Graphic 4" descr="Graduation cap with solid fill">
            <a:extLst>
              <a:ext uri="{FF2B5EF4-FFF2-40B4-BE49-F238E27FC236}">
                <a16:creationId xmlns:a16="http://schemas.microsoft.com/office/drawing/2014/main" id="{0A727A53-7102-9ED6-2D8F-37FEF9421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6490" y="2106907"/>
            <a:ext cx="1995996" cy="199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2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ECCAB-99D3-43B2-25C1-4BB424A5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34D78-F56B-5D0A-816A-0FDDB6E92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5ED1C-75A9-2471-3DAC-7B75C9598D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636A5-D171-E7B4-F3A4-6A3DA9FB8D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6" y="1092237"/>
            <a:ext cx="11168063" cy="447675"/>
          </a:xfrm>
        </p:spPr>
        <p:txBody>
          <a:bodyPr/>
          <a:lstStyle/>
          <a:p>
            <a:r>
              <a:rPr lang="en-US" dirty="0"/>
              <a:t>In 2–3 words, which part of the educational process has AI changed most for you?</a:t>
            </a:r>
          </a:p>
        </p:txBody>
      </p:sp>
      <p:pic>
        <p:nvPicPr>
          <p:cNvPr id="8" name="Picture 7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8B1CBE61-186C-49BF-3C74-00A7F1A1A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757" y="2099569"/>
            <a:ext cx="2658862" cy="26588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BDD764-4923-FAC9-9BDB-D69CF04EE634}"/>
              </a:ext>
            </a:extLst>
          </p:cNvPr>
          <p:cNvSpPr txBox="1"/>
          <p:nvPr/>
        </p:nvSpPr>
        <p:spPr>
          <a:xfrm>
            <a:off x="5155707" y="3059668"/>
            <a:ext cx="6121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https://www.menti.com/alh1ti1vtzpn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9354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D3C5-431D-3D92-1A1C-2E18C4C5C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6ACE-EC60-7535-085C-2C7C9AC2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B1AB8-90B6-9B5B-8C61-3B8E633431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EC6AC9-C0B0-5253-C461-3EFC41CE9E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Opportunities of AI for Students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9C2F5D-7350-2C63-7493-0925E9C6F583}"/>
              </a:ext>
            </a:extLst>
          </p:cNvPr>
          <p:cNvSpPr txBox="1"/>
          <p:nvPr/>
        </p:nvSpPr>
        <p:spPr>
          <a:xfrm>
            <a:off x="1023937" y="1812244"/>
            <a:ext cx="50720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Faster access to knowledge (but needs evaluation)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Inclusivity (assistive tech, multilingual learning)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Reduces unnecessary workload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Drafting texts, solving problems, generating ideas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Coding &amp; debugging support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br>
              <a:rPr lang="en-US" dirty="0"/>
            </a:br>
            <a:endParaRPr lang="en-001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8610BFE-8307-4C6C-CC75-DA0E5D511CA9}"/>
              </a:ext>
            </a:extLst>
          </p:cNvPr>
          <p:cNvSpPr txBox="1">
            <a:spLocks/>
          </p:cNvSpPr>
          <p:nvPr/>
        </p:nvSpPr>
        <p:spPr>
          <a:xfrm>
            <a:off x="6572215" y="1092237"/>
            <a:ext cx="4879713" cy="447675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400" i="1" u="sng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Risks &amp; Misuses of AI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F13904-5723-18E3-383B-C81CB04E76A4}"/>
              </a:ext>
            </a:extLst>
          </p:cNvPr>
          <p:cNvSpPr txBox="1"/>
          <p:nvPr/>
        </p:nvSpPr>
        <p:spPr>
          <a:xfrm>
            <a:off x="6572215" y="1812244"/>
            <a:ext cx="50720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Copy–paste plagiarism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Hallucinations &amp; unreliable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Bias and ethics concerns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Over-reliance → reduced critical thinking</a:t>
            </a:r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4110351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36275-84DF-AC99-11AF-472C831D1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6137-E1BF-9378-A429-437EACA33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185B4-4B89-B3B8-7C00-B0F4B5973C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C1092E-FD7A-B8C1-ECD5-5475661F20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Prompt Engineering as a New Literacy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80522-7480-EF33-9C4E-01F2557FF6EF}"/>
              </a:ext>
            </a:extLst>
          </p:cNvPr>
          <p:cNvSpPr txBox="1"/>
          <p:nvPr/>
        </p:nvSpPr>
        <p:spPr>
          <a:xfrm>
            <a:off x="1023937" y="1812244"/>
            <a:ext cx="71701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Definition: designing effective inputs to get useful outputs from </a:t>
            </a:r>
            <a:r>
              <a:rPr lang="el-GR" dirty="0"/>
              <a:t>ΑΙ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Comparison: search queries (Google) vs prompts (AI)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 skills: clarity, context, iteration</a:t>
            </a:r>
          </a:p>
          <a:p>
            <a:br>
              <a:rPr lang="en-US" dirty="0"/>
            </a:br>
            <a:endParaRPr lang="en-001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22056E7-96FF-D516-6BF6-C283D4EBB897}"/>
              </a:ext>
            </a:extLst>
          </p:cNvPr>
          <p:cNvSpPr txBox="1">
            <a:spLocks/>
          </p:cNvSpPr>
          <p:nvPr/>
        </p:nvSpPr>
        <p:spPr>
          <a:xfrm>
            <a:off x="1023937" y="3836921"/>
            <a:ext cx="4879713" cy="447675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400" i="1" u="sng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Role of Academic Staff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E58947-AB88-570B-D483-EEB5CA6D9059}"/>
              </a:ext>
            </a:extLst>
          </p:cNvPr>
          <p:cNvSpPr txBox="1"/>
          <p:nvPr/>
        </p:nvSpPr>
        <p:spPr>
          <a:xfrm>
            <a:off x="1023937" y="4556928"/>
            <a:ext cx="71701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Teaching correct use of LLMs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Setting rules and academic integrity standards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Developing students’ AI literacy</a:t>
            </a:r>
          </a:p>
          <a:p>
            <a:br>
              <a:rPr lang="en-US" dirty="0"/>
            </a:br>
            <a:endParaRPr lang="en-001" dirty="0"/>
          </a:p>
        </p:txBody>
      </p:sp>
      <p:pic>
        <p:nvPicPr>
          <p:cNvPr id="5" name="Graphic 4" descr="Programmer male with solid fill">
            <a:extLst>
              <a:ext uri="{FF2B5EF4-FFF2-40B4-BE49-F238E27FC236}">
                <a16:creationId xmlns:a16="http://schemas.microsoft.com/office/drawing/2014/main" id="{9D155337-88CE-D563-AC99-E6E13AAFE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2818" y="2355634"/>
            <a:ext cx="1978241" cy="197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7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DB221-B503-53B5-8E48-DDCF11361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D68AC-57C5-CC59-BF2A-97B231560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C0EAF-7AAF-8666-2B6D-53BB2B3ABE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FAF938-470C-AB66-91F9-A08F475B55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8563946" cy="447675"/>
          </a:xfrm>
        </p:spPr>
        <p:txBody>
          <a:bodyPr/>
          <a:lstStyle/>
          <a:p>
            <a:r>
              <a:rPr lang="en-US" dirty="0"/>
              <a:t>“Correct" ways of incorporating AI tools in the educational process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B23558-12D2-5C0B-0E17-2DAA8485382C}"/>
              </a:ext>
            </a:extLst>
          </p:cNvPr>
          <p:cNvSpPr txBox="1"/>
          <p:nvPr/>
        </p:nvSpPr>
        <p:spPr>
          <a:xfrm>
            <a:off x="1023937" y="1812244"/>
            <a:ext cx="53058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Core principles for responsible LLM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Transparency first: Students must disclose where, how, and why they used an LLM. No AI-use detectors. Assess work and process instead.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 accountability: Students own the final output. AI is an assistant, not the author.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Grounding in sources: Any factual claims must be verifiable from cited human-authored sources (library databases, textbooks, datasets).</a:t>
            </a:r>
            <a:br>
              <a:rPr lang="en-US" dirty="0"/>
            </a:br>
            <a:endParaRPr lang="en-001" dirty="0"/>
          </a:p>
        </p:txBody>
      </p:sp>
      <p:pic>
        <p:nvPicPr>
          <p:cNvPr id="5" name="Picture 4" descr="City skyline through an office building">
            <a:extLst>
              <a:ext uri="{FF2B5EF4-FFF2-40B4-BE49-F238E27FC236}">
                <a16:creationId xmlns:a16="http://schemas.microsoft.com/office/drawing/2014/main" id="{BC36609D-AE2A-B7CC-AB11-5F5079494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528" y="2401093"/>
            <a:ext cx="3746668" cy="251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6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3532-CC4E-AC83-A4EF-F180AC449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CCC46-59F5-A4BD-1278-FFDD8169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261BF-1E04-6C1B-B6D7-84D777BE2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9B3858-369C-1492-8E40-F45CDF4940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8563946" cy="447675"/>
          </a:xfrm>
        </p:spPr>
        <p:txBody>
          <a:bodyPr/>
          <a:lstStyle/>
          <a:p>
            <a:r>
              <a:rPr lang="en-US" dirty="0"/>
              <a:t>“Correct" ways of incorporating AI tools in the educational process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2EF6EB-9D68-B5C5-E8EA-9418A74E58C1}"/>
              </a:ext>
            </a:extLst>
          </p:cNvPr>
          <p:cNvSpPr txBox="1"/>
          <p:nvPr/>
        </p:nvSpPr>
        <p:spPr>
          <a:xfrm>
            <a:off x="1023937" y="1812244"/>
            <a:ext cx="75075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Allowed use “tiers”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Tier 0 – Prohibited: LLMs may not produce final deliverables (e.g., final essay text, full code submission) unless explicitly allowed.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Tier 1 – Assistive (disclose): Brainstorming, outlining, language polishing, generating study questions, translating students’ own text.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Tier 2 – Collaborative (disclose + verify): Drafting sections, code stubs, or analysis plans with mandatory verification &amp; reflection.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Tier 3 – Co-creation (explicitly permitted + audit trail): AI can co-write or co-code; students must submit an audit trail and defend decisions orally.</a:t>
            </a:r>
            <a:br>
              <a:rPr lang="en-US" dirty="0"/>
            </a:br>
            <a:endParaRPr lang="en-001" dirty="0"/>
          </a:p>
        </p:txBody>
      </p:sp>
      <p:pic>
        <p:nvPicPr>
          <p:cNvPr id="7" name="Graphic 6" descr="Hierarchy with solid fill">
            <a:extLst>
              <a:ext uri="{FF2B5EF4-FFF2-40B4-BE49-F238E27FC236}">
                <a16:creationId xmlns:a16="http://schemas.microsoft.com/office/drawing/2014/main" id="{7946D3F8-D91B-500F-34E9-D47D52C7C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5579" y="2524310"/>
            <a:ext cx="2466513" cy="246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42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80797-A89D-1CDE-28EC-7C7276DF3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FAAE-BB2C-EBB6-05C4-5C605FDB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08333-F843-CA8D-8F3B-02A396D9DE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DE8C94-BA32-3682-949E-2F32A376DA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8563946" cy="447675"/>
          </a:xfrm>
        </p:spPr>
        <p:txBody>
          <a:bodyPr/>
          <a:lstStyle/>
          <a:p>
            <a:r>
              <a:rPr lang="en-US" dirty="0"/>
              <a:t>“Correct" ways of incorporating AI tools in the educational process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5040C-D821-C915-0BFC-06368957BAB4}"/>
              </a:ext>
            </a:extLst>
          </p:cNvPr>
          <p:cNvSpPr txBox="1"/>
          <p:nvPr/>
        </p:nvSpPr>
        <p:spPr>
          <a:xfrm>
            <a:off x="1023937" y="1812244"/>
            <a:ext cx="56609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What to require from students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Prompt log (key prompts).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Verification notes (links to sources, unit tests, calculations, or checks).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Reflection (what the AI got wrong, how they fixed it, what they learned).</a:t>
            </a:r>
            <a:br>
              <a:rPr lang="en-US" dirty="0"/>
            </a:br>
            <a:endParaRPr lang="en-001" dirty="0"/>
          </a:p>
        </p:txBody>
      </p:sp>
      <p:pic>
        <p:nvPicPr>
          <p:cNvPr id="5" name="Picture 4" descr="Person holding tablet">
            <a:extLst>
              <a:ext uri="{FF2B5EF4-FFF2-40B4-BE49-F238E27FC236}">
                <a16:creationId xmlns:a16="http://schemas.microsoft.com/office/drawing/2014/main" id="{95101E45-F2AF-2390-8CB7-3FEAD790F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338" y="1991680"/>
            <a:ext cx="4311958" cy="287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50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C2B38-1B66-F9B3-72CB-EA03EB64C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476BE-9095-AFD6-086B-F9AEA5C0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 in Education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75D2B-6F07-AF3B-1D70-EB41C546B0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1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E6A75C-3814-91EF-8304-BF509E326D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8563946" cy="447675"/>
          </a:xfrm>
        </p:spPr>
        <p:txBody>
          <a:bodyPr/>
          <a:lstStyle/>
          <a:p>
            <a:r>
              <a:rPr lang="en-US" dirty="0"/>
              <a:t>“Correct" ways of incorporating AI tools in the educational process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CAA2F6-DEBE-1BEB-9566-09A569E014A1}"/>
              </a:ext>
            </a:extLst>
          </p:cNvPr>
          <p:cNvSpPr txBox="1"/>
          <p:nvPr/>
        </p:nvSpPr>
        <p:spPr>
          <a:xfrm>
            <a:off x="1023937" y="1812244"/>
            <a:ext cx="88036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How to build AI-aware assessments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Process &gt; product: Grade the reasoning trail + verification, not just the final output.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Oral defense: 5–7 min on any section the LLM touched.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Coherent structure in writing: Essays should not be a stitch of relevant data, but present a clear, cumulative line of reasoning.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Assignment prompts that resist copy-paste AI use: Do not give step-by-step instructions that can be pasted into an LLM. Instead, set high-level goals that require students to synthesize course concepts, lecture notes, and class-specific materials to build the essay.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393832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02A8D-8C07-DA7C-A9B0-A87FC98F5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0B4401-055F-4B46-7395-BAB62042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9EE90E-9784-E78B-124F-FEDC31AFC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A327C-E2E7-6D2F-FAEC-2E2344C13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F1A17-B184-CA98-A895-8D062EB1E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3" y="2120370"/>
            <a:ext cx="3536732" cy="15545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400" dirty="0"/>
              <a:t>Prompt Engineering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C14406-9F58-EF87-D90E-014F19DD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94DACB-2384-A1C8-D40F-6984D0052BC6}"/>
              </a:ext>
            </a:extLst>
          </p:cNvPr>
          <p:cNvGrpSpPr/>
          <p:nvPr/>
        </p:nvGrpSpPr>
        <p:grpSpPr>
          <a:xfrm>
            <a:off x="1625754" y="850186"/>
            <a:ext cx="1241571" cy="1569660"/>
            <a:chOff x="1625752" y="900520"/>
            <a:chExt cx="1241571" cy="15696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2ED3E8-A3C5-D726-A636-F272DE4AC921}"/>
                </a:ext>
              </a:extLst>
            </p:cNvPr>
            <p:cNvSpPr/>
            <p:nvPr/>
          </p:nvSpPr>
          <p:spPr>
            <a:xfrm>
              <a:off x="1625752" y="1051981"/>
              <a:ext cx="1241571" cy="12667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001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861006-78CE-F058-4E9A-CB85222D1FD5}"/>
                </a:ext>
              </a:extLst>
            </p:cNvPr>
            <p:cNvSpPr txBox="1"/>
            <p:nvPr/>
          </p:nvSpPr>
          <p:spPr>
            <a:xfrm>
              <a:off x="1814369" y="900520"/>
              <a:ext cx="86433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w Cen MT" panose="020B0602020104020603"/>
                  <a:ea typeface="+mn-ea"/>
                  <a:cs typeface="+mn-cs"/>
                </a:rPr>
                <a:t>2</a:t>
              </a:r>
              <a:endParaRPr kumimoji="0" lang="en-001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</p:grp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ECAF6D5-1638-6374-083B-D9C84CED9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412" y="2340485"/>
            <a:ext cx="1714500" cy="17145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388DE0E-6C49-572A-47BB-C54B5B540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806" y="3849539"/>
            <a:ext cx="3378098" cy="23674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Strong vs Weak Prompting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Example Using the Case Studies</a:t>
            </a:r>
          </a:p>
        </p:txBody>
      </p:sp>
    </p:spTree>
    <p:extLst>
      <p:ext uri="{BB962C8B-B14F-4D97-AF65-F5344CB8AC3E}">
        <p14:creationId xmlns:p14="http://schemas.microsoft.com/office/powerpoint/2010/main" val="2018189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89E9-8F9E-752D-46E8-43E8F924F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ABC94-4C7D-721E-1DC6-E0E73B27C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E7AB0-47CE-586A-BE67-C0AF199524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4261C1-98E5-69E4-F60C-8680A24BA2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Weak vs Strong start </a:t>
            </a:r>
            <a:r>
              <a:rPr lang="en-US" dirty="0" err="1"/>
              <a:t>promp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397714-ECC9-CA4A-CC23-8548D4BC2462}"/>
              </a:ext>
            </a:extLst>
          </p:cNvPr>
          <p:cNvSpPr txBox="1"/>
          <p:nvPr/>
        </p:nvSpPr>
        <p:spPr>
          <a:xfrm>
            <a:off x="1023937" y="1812244"/>
            <a:ext cx="71701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Weak: “Write my essay on sustainability”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Strong: “Create an outline for an essay on EU Green Deal. Highlight 3 challenges for HEIs, with references to EU strategies.”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Lesson: The more specific the prompt, the more useful the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Source checking: The student must verify the sources</a:t>
            </a:r>
            <a:br>
              <a:rPr lang="en-US" dirty="0"/>
            </a:br>
            <a:endParaRPr lang="en-001" dirty="0"/>
          </a:p>
        </p:txBody>
      </p:sp>
      <p:pic>
        <p:nvPicPr>
          <p:cNvPr id="5" name="Graphic 4" descr="Checkbox Crossed with solid fill">
            <a:extLst>
              <a:ext uri="{FF2B5EF4-FFF2-40B4-BE49-F238E27FC236}">
                <a16:creationId xmlns:a16="http://schemas.microsoft.com/office/drawing/2014/main" id="{6F594007-ED7F-97AB-7442-F15C0AD94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891" y="1539912"/>
            <a:ext cx="914400" cy="9144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24A9023D-C14D-1B17-45ED-745599166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549" y="2601155"/>
            <a:ext cx="692502" cy="69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34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33BA-E340-C2C0-7F7F-5C9B84D41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AE45-49DF-4FD6-8350-6D9CBF2B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AA805-7D83-20DE-6A96-E76D9F2C9F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887207-E039-5B91-1EE6-765F33A57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Instructions to students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53C08A-76F9-D04E-BB3F-D041D6188608}"/>
              </a:ext>
            </a:extLst>
          </p:cNvPr>
          <p:cNvSpPr txBox="1"/>
          <p:nvPr/>
        </p:nvSpPr>
        <p:spPr>
          <a:xfrm>
            <a:off x="1023937" y="1812244"/>
            <a:ext cx="97890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You have instructions and a template. Before you continue with prompting you must carefully study all the plan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2. Answer the questions the tool made. Tell the tool to either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help you step by step to achieve the plan 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address the problems and questions you had about every plan step.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3. You can use the deep search function of the AI tool to find datasets and create the bibliography.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4. You can use AI tools to find information, learn how to use other tools (like specialized programs) and help you understand new concepts.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We do NOT use AI to deliver ready to download files. AI is like a partner to brainstorm ideas.</a:t>
            </a:r>
            <a:endParaRPr lang="en-001" b="1" dirty="0"/>
          </a:p>
        </p:txBody>
      </p:sp>
    </p:spTree>
    <p:extLst>
      <p:ext uri="{BB962C8B-B14F-4D97-AF65-F5344CB8AC3E}">
        <p14:creationId xmlns:p14="http://schemas.microsoft.com/office/powerpoint/2010/main" val="3226225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0DE49-AA71-C2A4-9DBA-040B43C67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ECE3-DFB3-FB71-87DA-EC8EAF81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05357-ABAD-4F80-ADE3-724A07FB68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E8F7EA-1776-16A5-BF9B-936636F0A4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How to prompt efficiently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1B738D-7D98-24E3-685F-38FC95D030A3}"/>
              </a:ext>
            </a:extLst>
          </p:cNvPr>
          <p:cNvSpPr txBox="1"/>
          <p:nvPr/>
        </p:nvSpPr>
        <p:spPr>
          <a:xfrm>
            <a:off x="1023936" y="1812244"/>
            <a:ext cx="107212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Give the AI tool clear instructions and a template on</a:t>
            </a:r>
          </a:p>
          <a:p>
            <a:pPr marL="800100" lvl="1" indent="-342900">
              <a:buAutoNum type="alphaLcParenBoth"/>
            </a:pPr>
            <a:r>
              <a:rPr lang="en-US" dirty="0"/>
              <a:t>what you want it to do (e.g., create a summary, help you with an academic level essay, etc.)</a:t>
            </a:r>
          </a:p>
          <a:p>
            <a:pPr marL="800100" lvl="1" indent="-342900">
              <a:buAutoNum type="alphaLcParenBoth"/>
            </a:pPr>
            <a:r>
              <a:rPr lang="en-US" dirty="0"/>
              <a:t>how to do it (few shot prompting).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2. Instead of starting new prompts, try to engage in conversational prompting</a:t>
            </a:r>
          </a:p>
          <a:p>
            <a:r>
              <a:rPr lang="en-US" dirty="0"/>
              <a:t>	(a) try to guide the AI tool to the desired results</a:t>
            </a:r>
          </a:p>
          <a:p>
            <a:r>
              <a:rPr lang="en-US" dirty="0"/>
              <a:t>	(b) if the prompting is too long or it strays away from your goal, start a new one adopting a different 	approach</a:t>
            </a:r>
          </a:p>
          <a:p>
            <a:r>
              <a:rPr lang="en-US" dirty="0"/>
              <a:t>	(c) the AI tool has limited memory, so if the conversation is too long, it might disregard early prompts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3</a:t>
            </a:r>
            <a:r>
              <a:rPr lang="en-US" b="1" dirty="0"/>
              <a:t>. </a:t>
            </a:r>
            <a:r>
              <a:rPr lang="en-US" dirty="0"/>
              <a:t>Beware of hallucinations and biases</a:t>
            </a:r>
          </a:p>
          <a:p>
            <a:r>
              <a:rPr lang="en-US" dirty="0"/>
              <a:t>	(a) provide proper context such as Wikipedia pages</a:t>
            </a:r>
          </a:p>
          <a:p>
            <a:r>
              <a:rPr lang="en-US" dirty="0"/>
              <a:t>	(b) verify sources</a:t>
            </a:r>
          </a:p>
          <a:p>
            <a:r>
              <a:rPr lang="en-US" dirty="0"/>
              <a:t>	(c) critically evaluate the results	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2659536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2332-C75B-9D51-C585-9E07154EE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89A45-3136-4DEB-26C8-652C64A8E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4AA45-DFF1-EE28-6096-0002E4A4D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B5F1FF-90EF-D522-04CC-3A1F49A141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Immediate vs Continuous prompting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72671E-F66E-87F7-B563-417D278E4594}"/>
              </a:ext>
            </a:extLst>
          </p:cNvPr>
          <p:cNvSpPr txBox="1"/>
          <p:nvPr/>
        </p:nvSpPr>
        <p:spPr>
          <a:xfrm>
            <a:off x="1023937" y="1812244"/>
            <a:ext cx="4462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Immediate prompts: “Do this task” (e.g., translate this text)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Continuous prompts: “From now on suggest improved questions” (e.g., how does a car work, may refer to the engine, the car’s systems to the driving specifics)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It is always a good practice to provide the pattern to follow or give it an example. </a:t>
            </a:r>
            <a:endParaRPr lang="en-001" dirty="0"/>
          </a:p>
        </p:txBody>
      </p:sp>
      <p:pic>
        <p:nvPicPr>
          <p:cNvPr id="5" name="Graphic 4" descr="Chat outline">
            <a:extLst>
              <a:ext uri="{FF2B5EF4-FFF2-40B4-BE49-F238E27FC236}">
                <a16:creationId xmlns:a16="http://schemas.microsoft.com/office/drawing/2014/main" id="{836F6A36-3A46-865F-E18E-CB1AA2D18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4233" y="1670110"/>
            <a:ext cx="2315592" cy="231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50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C124-ECB6-28E8-3430-2B94E9A1C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90E78-8B14-B5ED-7236-37D9DE33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00853-3398-0191-F713-0A291470F0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E827C8-BEBC-2A8C-EBFA-9A638A5572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Guiding the AI tool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6B119E-7724-AC1D-AE98-BE6C9FEC27BE}"/>
              </a:ext>
            </a:extLst>
          </p:cNvPr>
          <p:cNvSpPr txBox="1"/>
          <p:nvPr/>
        </p:nvSpPr>
        <p:spPr>
          <a:xfrm>
            <a:off x="1032815" y="1812244"/>
            <a:ext cx="44624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general question leads to a general answer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 instructions like talking to your personal assistant: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start form the general question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refine it as it goes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give additional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 not give conflicting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 not give instructions that you have not considered their consequences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001" dirty="0"/>
          </a:p>
        </p:txBody>
      </p:sp>
      <p:pic>
        <p:nvPicPr>
          <p:cNvPr id="7" name="Picture 6" descr="A close-up of a brochure&#10;&#10;AI-generated content may be incorrect.">
            <a:extLst>
              <a:ext uri="{FF2B5EF4-FFF2-40B4-BE49-F238E27FC236}">
                <a16:creationId xmlns:a16="http://schemas.microsoft.com/office/drawing/2014/main" id="{78552F0F-8CD1-BF68-C342-9E3D3E775C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19" t="31715" b="10809"/>
          <a:stretch>
            <a:fillRect/>
          </a:stretch>
        </p:blipFill>
        <p:spPr>
          <a:xfrm>
            <a:off x="8114190" y="1458156"/>
            <a:ext cx="1335480" cy="394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85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86EC6-E979-52C4-9CB7-B248A985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B362B-E554-1BAB-DB77-B6B21132F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79AED-7C54-0B8C-2F86-B37E037E29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9FFBBD-3C3A-5E0E-1799-4EBCEA742C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Word patterns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B9FF5-CD34-C68D-03EE-B9197E8EA938}"/>
              </a:ext>
            </a:extLst>
          </p:cNvPr>
          <p:cNvSpPr txBox="1"/>
          <p:nvPr/>
        </p:nvSpPr>
        <p:spPr>
          <a:xfrm>
            <a:off x="1032814" y="1812244"/>
            <a:ext cx="71612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certain sequence of words will lead to specific results, e.g.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prompt “space is the final frontier”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leads to the answer “It sure is! The phrase </a:t>
            </a:r>
            <a:r>
              <a:rPr lang="en-US" i="1" dirty="0"/>
              <a:t>"Space, the final frontier"</a:t>
            </a:r>
            <a:r>
              <a:rPr lang="en-US" dirty="0"/>
              <a:t> is iconic, often associated with </a:t>
            </a:r>
            <a:r>
              <a:rPr lang="en-US" i="1" dirty="0"/>
              <a:t>Star Trek</a:t>
            </a:r>
            <a:r>
              <a:rPr lang="en-US" dirty="0"/>
              <a:t>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different sequence might lead to different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/>
              <a:t>the prompt “the universe is boundless frontier waiting to be explored”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leads to the answer “Absolutely, the universe is like an endless canvas, filled with mysteries and wonders just waiting for us to uncover.”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The Milky Way">
            <a:extLst>
              <a:ext uri="{FF2B5EF4-FFF2-40B4-BE49-F238E27FC236}">
                <a16:creationId xmlns:a16="http://schemas.microsoft.com/office/drawing/2014/main" id="{6C388844-A1C1-4A68-DEA9-968C74EF3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101534" y="2254928"/>
            <a:ext cx="3520497" cy="234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85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CBE9-83DC-B28E-6310-0A18037D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BD74B-F7FC-0504-CD93-238FCB3F9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Prompt Engineering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BD98F-347B-0FCB-BB3B-51B8C5745F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</a:t>
            </a:r>
            <a:endParaRPr lang="en-00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67A2BE-DF72-8B5E-6D15-52EFDA95A0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3937" y="1092237"/>
            <a:ext cx="4879713" cy="447675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1F79D0-30EA-14F9-B2BE-FD01B772F608}"/>
              </a:ext>
            </a:extLst>
          </p:cNvPr>
          <p:cNvSpPr txBox="1"/>
          <p:nvPr/>
        </p:nvSpPr>
        <p:spPr>
          <a:xfrm>
            <a:off x="1032814" y="1812244"/>
            <a:ext cx="94872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Anchor to course: name the framework, readings/data, and constraints.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Structure prompts: Role → Task → Constraints → Sources → Output format.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Show a mini example (few-shot) to set tone/quality.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Decompose: ask for a checklist/outline first, then draft.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Verification built-in: require claims + evidence needed, uncertainties, and citations/tests.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Iterate: critique → revise loop (brief, targeted).</a:t>
            </a:r>
          </a:p>
        </p:txBody>
      </p:sp>
    </p:spTree>
    <p:extLst>
      <p:ext uri="{BB962C8B-B14F-4D97-AF65-F5344CB8AC3E}">
        <p14:creationId xmlns:p14="http://schemas.microsoft.com/office/powerpoint/2010/main" val="2362017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E9F6D-FA5C-E4B8-2836-7C554378E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046D0-170C-F078-14EC-CE858A81F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  <a:endParaRPr lang="en-00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75CCD-44C9-E431-CDF5-37E751799B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</a:t>
            </a:r>
            <a:endParaRPr lang="en-00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BE571E-1938-639B-4F0B-78BE0CE2A97B}"/>
              </a:ext>
            </a:extLst>
          </p:cNvPr>
          <p:cNvSpPr txBox="1"/>
          <p:nvPr/>
        </p:nvSpPr>
        <p:spPr>
          <a:xfrm>
            <a:off x="1032815" y="1812244"/>
            <a:ext cx="106679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Dr. Jules White, Vanderbilt University, Coursera course on “Prompt Engineering Specialization” (</a:t>
            </a:r>
            <a:r>
              <a:rPr lang="en-US" dirty="0">
                <a:hlinkClick r:id="rId3"/>
              </a:rPr>
              <a:t>https://www.coursera.org/specializations/prompt-engineering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https://www.usa.edu/blog/ai-in-higher-education-how-ai-is-reshaping-higher-education/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ChatGPT (</a:t>
            </a:r>
            <a:r>
              <a:rPr lang="en-US" dirty="0">
                <a:hlinkClick r:id="rId5"/>
              </a:rPr>
              <a:t>https://chatgpt.com/</a:t>
            </a:r>
            <a:r>
              <a:rPr lang="en-US" dirty="0"/>
              <a:t>)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4179318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8E9051-FF97-47E7-B5DD-2FC6F06EF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73" b="15474"/>
          <a:stretch/>
        </p:blipFill>
        <p:spPr>
          <a:xfrm>
            <a:off x="3349557" y="1352342"/>
            <a:ext cx="5294102" cy="37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84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1_Integra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1e7dc4-935d-4b03-b79e-79dbb2d6b65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03859BB9EED148A648FBEBD9E2B70F" ma:contentTypeVersion="13" ma:contentTypeDescription="Create a new document." ma:contentTypeScope="" ma:versionID="833b658c6ace38a584da24bb3d508299">
  <xsd:schema xmlns:xsd="http://www.w3.org/2001/XMLSchema" xmlns:xs="http://www.w3.org/2001/XMLSchema" xmlns:p="http://schemas.microsoft.com/office/2006/metadata/properties" xmlns:ns2="6e1e7dc4-935d-4b03-b79e-79dbb2d6b65e" xmlns:ns3="9c1af6b1-49a8-46e1-b279-768de05129c7" targetNamespace="http://schemas.microsoft.com/office/2006/metadata/properties" ma:root="true" ma:fieldsID="ad2433acce659b6c7bdd148a37d6e1f7" ns2:_="" ns3:_="">
    <xsd:import namespace="6e1e7dc4-935d-4b03-b79e-79dbb2d6b65e"/>
    <xsd:import namespace="9c1af6b1-49a8-46e1-b279-768de05129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e7dc4-935d-4b03-b79e-79dbb2d6b6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8a6a112-99c0-40e9-9087-8e6aea6374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af6b1-49a8-46e1-b279-768de05129c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4BD407-1BC2-442A-B0BE-FD6DF5392D2F}">
  <ds:schemaRefs>
    <ds:schemaRef ds:uri="http://purl.org/dc/dcmitype/"/>
    <ds:schemaRef ds:uri="6e1e7dc4-935d-4b03-b79e-79dbb2d6b65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9c1af6b1-49a8-46e1-b279-768de05129c7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1D95634-9A94-426E-932C-22AF38338D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8EF030-31D3-4972-8426-BDA0F4490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1e7dc4-935d-4b03-b79e-79dbb2d6b65e"/>
    <ds:schemaRef ds:uri="9c1af6b1-49a8-46e1-b279-768de05129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10765</TotalTime>
  <Words>1698</Words>
  <Application>Microsoft Office PowerPoint</Application>
  <PresentationFormat>Widescreen</PresentationFormat>
  <Paragraphs>270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Tw Cen MT</vt:lpstr>
      <vt:lpstr>Tw Cen MT Condensed</vt:lpstr>
      <vt:lpstr>Wingdings 3</vt:lpstr>
      <vt:lpstr>Integral</vt:lpstr>
      <vt:lpstr>1_Integral</vt:lpstr>
      <vt:lpstr>PowerPoint Presentation</vt:lpstr>
      <vt:lpstr>rEMINDER</vt:lpstr>
      <vt:lpstr>Workshop on ICT Skills</vt:lpstr>
      <vt:lpstr>Workshop on ICT Skills</vt:lpstr>
      <vt:lpstr>AI in higher Education</vt:lpstr>
      <vt:lpstr>AI in Education</vt:lpstr>
      <vt:lpstr>AI in Education</vt:lpstr>
      <vt:lpstr>AI in Education</vt:lpstr>
      <vt:lpstr>AI in Education</vt:lpstr>
      <vt:lpstr>AI in Education</vt:lpstr>
      <vt:lpstr>AI in Education</vt:lpstr>
      <vt:lpstr>AI in Education</vt:lpstr>
      <vt:lpstr>AI in Education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Prompt Engineering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of nonequilibrium  Gas-Surface Interactions (GCI) at high temperatures</dc:title>
  <dc:creator>Giorgos Vafakos</dc:creator>
  <cp:lastModifiedBy>Lisa Wiedemann (staff)</cp:lastModifiedBy>
  <cp:revision>633</cp:revision>
  <dcterms:created xsi:type="dcterms:W3CDTF">2018-02-27T19:03:45Z</dcterms:created>
  <dcterms:modified xsi:type="dcterms:W3CDTF">2025-12-03T14:21:09Z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0x0101007603859BB9EED148A648FBEBD9E2B70F</vt:lpwstr>
  </property>
  <property fmtid="{D5CDD505-2E9C-101B-9397-08002B2CF9AE}" pid="3" name="MediaServiceImageTags">
    <vt:lpwstr/>
  </property>
</Properties>
</file>