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Play" panose="020B0604020202020204" charset="0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j8Vr8BBf3kzeIInj4maGjogYo7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783" y="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3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'#'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3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'#'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4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30" name="Google Shape;130;p4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132" name="Google Shape;132;p4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'#'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48" name="Google Shape;148;p5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5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'#'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7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72" name="Google Shape;172;p7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7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'#'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8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90" name="Google Shape;190;p8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8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8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'#'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9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08" name="Google Shape;208;p9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p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Студентка-медсестра шукає надійні статті про здоров'я.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Студент-педагог фільтрує ресурси з планами уроків.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Студент, що вивчає комп'ютерні науки, шукає дослідницькі роботи зі штучного інтелекту.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210" name="Google Shape;210;p9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9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'#'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1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1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32" name="Google Shape;232;p11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234" name="Google Shape;234;p11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1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'#'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2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50" name="Google Shape;250;p12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p1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Приклад: Студент, який досліджує вакцини, повинен відрізняти наукові дослідження від дезінформації.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252" name="Google Shape;252;p12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2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'#'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3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3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68" name="Google Shape;268;p13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p1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Приклад: Студент, який шукає "Чи небезпечний штучний інтелект?", може побачити лише негативні статті, якщо не налаштує пошук.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270" name="Google Shape;270;p13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3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'#'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4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4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86" name="Google Shape;286;p14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Приклад: Студент, який шукає "Чи небезпечний штучний інтелект?", може побачити лише негативні статті, якщо не налаштує пошук.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288" name="Google Shape;288;p14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4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'#'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5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5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04" name="Google Shape;304;p15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p1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Приклад: Студент, який шукає "Чи небезпечний штучний інтелект?", може побачити лише негативні статті, якщо не налаштує пошук.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306" name="Google Shape;306;p15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5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'#'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1"/>
          <p:cNvGrpSpPr/>
          <p:nvPr/>
        </p:nvGrpSpPr>
        <p:grpSpPr>
          <a:xfrm>
            <a:off x="0" y="-160986"/>
            <a:ext cx="18288000" cy="1495530"/>
            <a:chOff x="0" y="-38100"/>
            <a:chExt cx="4816593" cy="393884"/>
          </a:xfrm>
        </p:grpSpPr>
        <p:sp>
          <p:nvSpPr>
            <p:cNvPr id="93" name="Google Shape;93;p1"/>
            <p:cNvSpPr/>
            <p:nvPr/>
          </p:nvSpPr>
          <p:spPr>
            <a:xfrm>
              <a:off x="0" y="0"/>
              <a:ext cx="4816592" cy="355784"/>
            </a:xfrm>
            <a:custGeom>
              <a:avLst/>
              <a:gdLst/>
              <a:ahLst/>
              <a:cxnLst/>
              <a:rect l="l" t="t" r="r" b="b"/>
              <a:pathLst>
                <a:path w="4816592" h="355784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55784"/>
                  </a:lnTo>
                  <a:lnTo>
                    <a:pt x="0" y="355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94" name="Google Shape;94;p1"/>
            <p:cNvSpPr txBox="1"/>
            <p:nvPr/>
          </p:nvSpPr>
          <p:spPr>
            <a:xfrm>
              <a:off x="0" y="-38100"/>
              <a:ext cx="4816593" cy="3938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Google Shape;95;p1"/>
          <p:cNvSpPr/>
          <p:nvPr/>
        </p:nvSpPr>
        <p:spPr>
          <a:xfrm>
            <a:off x="445324" y="1520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96" name="Google Shape;96;p1" descr="Blue text on a black background  AI-generated content may be incorrect."/>
          <p:cNvSpPr/>
          <p:nvPr/>
        </p:nvSpPr>
        <p:spPr>
          <a:xfrm>
            <a:off x="6749560" y="94888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97" name="Google Shape;97;p1"/>
          <p:cNvGrpSpPr/>
          <p:nvPr/>
        </p:nvGrpSpPr>
        <p:grpSpPr>
          <a:xfrm>
            <a:off x="348994" y="4059665"/>
            <a:ext cx="17590049" cy="2362423"/>
            <a:chOff x="0" y="-737125"/>
            <a:chExt cx="23453400" cy="3149897"/>
          </a:xfrm>
        </p:grpSpPr>
        <p:sp>
          <p:nvSpPr>
            <p:cNvPr id="98" name="Google Shape;98;p1"/>
            <p:cNvSpPr/>
            <p:nvPr/>
          </p:nvSpPr>
          <p:spPr>
            <a:xfrm>
              <a:off x="0" y="0"/>
              <a:ext cx="23453350" cy="2412772"/>
            </a:xfrm>
            <a:custGeom>
              <a:avLst/>
              <a:gdLst/>
              <a:ahLst/>
              <a:cxnLst/>
              <a:rect l="l" t="t" r="r" b="b"/>
              <a:pathLst>
                <a:path w="23453350" h="2412772" extrusionOk="0">
                  <a:moveTo>
                    <a:pt x="0" y="0"/>
                  </a:moveTo>
                  <a:lnTo>
                    <a:pt x="23453350" y="0"/>
                  </a:lnTo>
                  <a:lnTo>
                    <a:pt x="23453350" y="2412772"/>
                  </a:lnTo>
                  <a:lnTo>
                    <a:pt x="0" y="24127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99" name="Google Shape;99;p1"/>
            <p:cNvSpPr txBox="1"/>
            <p:nvPr/>
          </p:nvSpPr>
          <p:spPr>
            <a:xfrm>
              <a:off x="0" y="-737125"/>
              <a:ext cx="23453400" cy="24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ctr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Сприяння сталому майбутньому</a:t>
              </a:r>
              <a:endParaRPr/>
            </a:p>
          </p:txBody>
        </p:sp>
      </p:grpSp>
      <p:grpSp>
        <p:nvGrpSpPr>
          <p:cNvPr id="100" name="Google Shape;100;p1"/>
          <p:cNvGrpSpPr/>
          <p:nvPr/>
        </p:nvGrpSpPr>
        <p:grpSpPr>
          <a:xfrm>
            <a:off x="2286000" y="6234349"/>
            <a:ext cx="13716000" cy="1346782"/>
            <a:chOff x="0" y="-38100"/>
            <a:chExt cx="18288000" cy="1795710"/>
          </a:xfrm>
        </p:grpSpPr>
        <p:sp>
          <p:nvSpPr>
            <p:cNvPr id="101" name="Google Shape;101;p1"/>
            <p:cNvSpPr/>
            <p:nvPr/>
          </p:nvSpPr>
          <p:spPr>
            <a:xfrm>
              <a:off x="0" y="0"/>
              <a:ext cx="18288000" cy="1757609"/>
            </a:xfrm>
            <a:custGeom>
              <a:avLst/>
              <a:gdLst/>
              <a:ahLst/>
              <a:cxnLst/>
              <a:rect l="l" t="t" r="r" b="b"/>
              <a:pathLst>
                <a:path w="18288000" h="1757609" extrusionOk="0">
                  <a:moveTo>
                    <a:pt x="0" y="0"/>
                  </a:moveTo>
                  <a:lnTo>
                    <a:pt x="18288000" y="0"/>
                  </a:lnTo>
                  <a:lnTo>
                    <a:pt x="18288000" y="1757609"/>
                  </a:lnTo>
                  <a:lnTo>
                    <a:pt x="0" y="175760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02" name="Google Shape;102;p1"/>
            <p:cNvSpPr txBox="1"/>
            <p:nvPr/>
          </p:nvSpPr>
          <p:spPr>
            <a:xfrm>
              <a:off x="0" y="-38100"/>
              <a:ext cx="18288000" cy="17957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19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Розділ 1: </a:t>
              </a:r>
              <a:r>
                <a:rPr lang="en-US" sz="4199" b="1" i="0" u="none" strike="noStrike" cap="none">
                  <a:solidFill>
                    <a:srgbClr val="000000"/>
                  </a:solidFill>
                </a:rPr>
                <a:t>Етичні наслідки людських дій</a:t>
              </a:r>
              <a:endParaRPr b="1"/>
            </a:p>
          </p:txBody>
        </p:sp>
      </p:grpSp>
      <p:sp>
        <p:nvSpPr>
          <p:cNvPr id="103" name="Google Shape;103;p1"/>
          <p:cNvSpPr/>
          <p:nvPr/>
        </p:nvSpPr>
        <p:spPr>
          <a:xfrm>
            <a:off x="13716000" y="-16325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118" name="Google Shape;118;p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119" name="Google Shape;119;p3"/>
          <p:cNvGrpSpPr/>
          <p:nvPr/>
        </p:nvGrpSpPr>
        <p:grpSpPr>
          <a:xfrm>
            <a:off x="3913373" y="1720952"/>
            <a:ext cx="10049774" cy="1305243"/>
            <a:chOff x="0" y="-133350"/>
            <a:chExt cx="13399698" cy="1740323"/>
          </a:xfrm>
        </p:grpSpPr>
        <p:sp>
          <p:nvSpPr>
            <p:cNvPr id="120" name="Google Shape;120;p3"/>
            <p:cNvSpPr/>
            <p:nvPr/>
          </p:nvSpPr>
          <p:spPr>
            <a:xfrm>
              <a:off x="0" y="0"/>
              <a:ext cx="13399698" cy="1606973"/>
            </a:xfrm>
            <a:custGeom>
              <a:avLst/>
              <a:gdLst/>
              <a:ahLst/>
              <a:cxnLst/>
              <a:rect l="l" t="t" r="r" b="b"/>
              <a:pathLst>
                <a:path w="13399698" h="1606973" extrusionOk="0">
                  <a:moveTo>
                    <a:pt x="0" y="0"/>
                  </a:moveTo>
                  <a:lnTo>
                    <a:pt x="13399698" y="0"/>
                  </a:lnTo>
                  <a:lnTo>
                    <a:pt x="13399698" y="1606973"/>
                  </a:lnTo>
                  <a:lnTo>
                    <a:pt x="0" y="16069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21" name="Google Shape;121;p3"/>
            <p:cNvSpPr txBox="1"/>
            <p:nvPr/>
          </p:nvSpPr>
          <p:spPr>
            <a:xfrm>
              <a:off x="0" y="-133350"/>
              <a:ext cx="13399698" cy="17403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Навчальні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цілі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endParaRPr dirty="0"/>
            </a:p>
          </p:txBody>
        </p:sp>
      </p:grpSp>
      <p:sp>
        <p:nvSpPr>
          <p:cNvPr id="122" name="Google Shape;122;p3"/>
          <p:cNvSpPr/>
          <p:nvPr/>
        </p:nvSpPr>
        <p:spPr>
          <a:xfrm>
            <a:off x="13238982" y="-16325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23" name="Google Shape;123;p3"/>
          <p:cNvGrpSpPr/>
          <p:nvPr/>
        </p:nvGrpSpPr>
        <p:grpSpPr>
          <a:xfrm>
            <a:off x="446934" y="3297116"/>
            <a:ext cx="11301415" cy="5724313"/>
            <a:chOff x="-804365" y="-638096"/>
            <a:chExt cx="15068552" cy="7632418"/>
          </a:xfrm>
        </p:grpSpPr>
        <p:sp>
          <p:nvSpPr>
            <p:cNvPr id="124" name="Google Shape;124;p3"/>
            <p:cNvSpPr/>
            <p:nvPr/>
          </p:nvSpPr>
          <p:spPr>
            <a:xfrm>
              <a:off x="0" y="0"/>
              <a:ext cx="14264187" cy="6994322"/>
            </a:xfrm>
            <a:custGeom>
              <a:avLst/>
              <a:gdLst/>
              <a:ahLst/>
              <a:cxnLst/>
              <a:rect l="l" t="t" r="r" b="b"/>
              <a:pathLst>
                <a:path w="14264187" h="6994322" extrusionOk="0">
                  <a:moveTo>
                    <a:pt x="0" y="0"/>
                  </a:moveTo>
                  <a:lnTo>
                    <a:pt x="14264187" y="0"/>
                  </a:lnTo>
                  <a:lnTo>
                    <a:pt x="14264187" y="6994322"/>
                  </a:lnTo>
                  <a:lnTo>
                    <a:pt x="0" y="699432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25" name="Google Shape;125;p3"/>
            <p:cNvSpPr txBox="1"/>
            <p:nvPr/>
          </p:nvSpPr>
          <p:spPr>
            <a:xfrm>
              <a:off x="-804365" y="-638096"/>
              <a:ext cx="14264185" cy="71181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874295" marR="0" lvl="1" indent="-437147" algn="l" rtl="0">
                <a:lnSpc>
                  <a:spcPct val="13303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Описати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ключові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етичні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концепції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пов'язані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сталим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розвитком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впливом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людини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довкілля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3800" dirty="0"/>
            </a:p>
            <a:p>
              <a:pPr marL="874295" marR="0" lvl="1" indent="-437147" algn="l" rtl="0">
                <a:lnSpc>
                  <a:spcPct val="13303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Обговорити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основні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етичні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проблеми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дилеми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у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повсякденному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житті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професійній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діяльності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3800" dirty="0"/>
            </a:p>
            <a:p>
              <a:pPr marL="874295" marR="0" lvl="1" indent="-437147" algn="l" rtl="0">
                <a:lnSpc>
                  <a:spcPct val="13303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Застосовувати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етичні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рамки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для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аналізу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наслідків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людських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дій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3800" dirty="0"/>
            </a:p>
          </p:txBody>
        </p:sp>
      </p:grpSp>
      <p:sp>
        <p:nvSpPr>
          <p:cNvPr id="126" name="Google Shape;126;p3"/>
          <p:cNvSpPr/>
          <p:nvPr/>
        </p:nvSpPr>
        <p:spPr>
          <a:xfrm flipH="1">
            <a:off x="12351623" y="4052076"/>
            <a:ext cx="4907677" cy="4692966"/>
          </a:xfrm>
          <a:custGeom>
            <a:avLst/>
            <a:gdLst/>
            <a:ahLst/>
            <a:cxnLst/>
            <a:rect l="l" t="t" r="r" b="b"/>
            <a:pathLst>
              <a:path w="4907677" h="4692966" extrusionOk="0">
                <a:moveTo>
                  <a:pt x="4907677" y="0"/>
                </a:moveTo>
                <a:lnTo>
                  <a:pt x="0" y="0"/>
                </a:lnTo>
                <a:lnTo>
                  <a:pt x="0" y="4692966"/>
                </a:lnTo>
                <a:lnTo>
                  <a:pt x="4907677" y="4692966"/>
                </a:lnTo>
                <a:lnTo>
                  <a:pt x="4907677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136" name="Google Shape;136;p4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137" name="Google Shape;137;p4"/>
          <p:cNvGrpSpPr/>
          <p:nvPr/>
        </p:nvGrpSpPr>
        <p:grpSpPr>
          <a:xfrm>
            <a:off x="5279222" y="1429714"/>
            <a:ext cx="7877907" cy="2031206"/>
            <a:chOff x="0" y="-57150"/>
            <a:chExt cx="10503876" cy="2708276"/>
          </a:xfrm>
        </p:grpSpPr>
        <p:sp>
          <p:nvSpPr>
            <p:cNvPr id="138" name="Google Shape;138;p4"/>
            <p:cNvSpPr/>
            <p:nvPr/>
          </p:nvSpPr>
          <p:spPr>
            <a:xfrm>
              <a:off x="0" y="0"/>
              <a:ext cx="10503876" cy="2651126"/>
            </a:xfrm>
            <a:custGeom>
              <a:avLst/>
              <a:gdLst/>
              <a:ahLst/>
              <a:cxnLst/>
              <a:rect l="l" t="t" r="r" b="b"/>
              <a:pathLst>
                <a:path w="10503876" h="2651126" extrusionOk="0">
                  <a:moveTo>
                    <a:pt x="0" y="0"/>
                  </a:moveTo>
                  <a:lnTo>
                    <a:pt x="10503876" y="0"/>
                  </a:lnTo>
                  <a:lnTo>
                    <a:pt x="10503876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39" name="Google Shape;139;p4"/>
            <p:cNvSpPr txBox="1"/>
            <p:nvPr/>
          </p:nvSpPr>
          <p:spPr>
            <a:xfrm>
              <a:off x="0" y="-57150"/>
              <a:ext cx="10503876" cy="27082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Чому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це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важливо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 dirty="0"/>
            </a:p>
          </p:txBody>
        </p:sp>
      </p:grpSp>
      <p:grpSp>
        <p:nvGrpSpPr>
          <p:cNvPr id="140" name="Google Shape;140;p4"/>
          <p:cNvGrpSpPr/>
          <p:nvPr/>
        </p:nvGrpSpPr>
        <p:grpSpPr>
          <a:xfrm>
            <a:off x="736812" y="3432345"/>
            <a:ext cx="12025495" cy="4841114"/>
            <a:chOff x="0" y="-38100"/>
            <a:chExt cx="16033993" cy="6454818"/>
          </a:xfrm>
        </p:grpSpPr>
        <p:sp>
          <p:nvSpPr>
            <p:cNvPr id="141" name="Google Shape;141;p4"/>
            <p:cNvSpPr/>
            <p:nvPr/>
          </p:nvSpPr>
          <p:spPr>
            <a:xfrm>
              <a:off x="0" y="0"/>
              <a:ext cx="16033993" cy="6416718"/>
            </a:xfrm>
            <a:custGeom>
              <a:avLst/>
              <a:gdLst/>
              <a:ahLst/>
              <a:cxnLst/>
              <a:rect l="l" t="t" r="r" b="b"/>
              <a:pathLst>
                <a:path w="16033993" h="6416718" extrusionOk="0">
                  <a:moveTo>
                    <a:pt x="0" y="0"/>
                  </a:moveTo>
                  <a:lnTo>
                    <a:pt x="16033993" y="0"/>
                  </a:lnTo>
                  <a:lnTo>
                    <a:pt x="16033993" y="6416718"/>
                  </a:lnTo>
                  <a:lnTo>
                    <a:pt x="0" y="64167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42" name="Google Shape;142;p4"/>
            <p:cNvSpPr txBox="1"/>
            <p:nvPr/>
          </p:nvSpPr>
          <p:spPr>
            <a:xfrm>
              <a:off x="0" y="-38100"/>
              <a:ext cx="16033992" cy="64548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855404" marR="0" lvl="1" indent="-427702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Вплив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довкілля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Наші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дії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особливо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споживання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сприяють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зміні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клімату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виснаженню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ресурсів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погіршенню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стану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довкілля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dirty="0"/>
            </a:p>
            <a:p>
              <a:pPr marL="855167" marR="0" lvl="1" indent="-427583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Соціальні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наслідки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Етичний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вибір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впливає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соціальну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справедливість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права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людини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майбутні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покоління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dirty="0"/>
            </a:p>
            <a:p>
              <a:pPr marL="855404" marR="0" lvl="1" indent="-427702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Глобальна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відповідальність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Вирішення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цих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питань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вимагає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колективних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зусиль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щоб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збалансувати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особистий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вибір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з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глобальними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цілями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сталого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розвитку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dirty="0"/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3" name="Google Shape;143;p4"/>
          <p:cNvSpPr/>
          <p:nvPr/>
        </p:nvSpPr>
        <p:spPr>
          <a:xfrm>
            <a:off x="13301202" y="-56444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4" name="Google Shape;144;p4"/>
          <p:cNvSpPr/>
          <p:nvPr/>
        </p:nvSpPr>
        <p:spPr>
          <a:xfrm>
            <a:off x="13551952" y="4213395"/>
            <a:ext cx="4100598" cy="4653160"/>
          </a:xfrm>
          <a:custGeom>
            <a:avLst/>
            <a:gdLst/>
            <a:ahLst/>
            <a:cxnLst/>
            <a:rect l="l" t="t" r="r" b="b"/>
            <a:pathLst>
              <a:path w="4100598" h="4653160" extrusionOk="0">
                <a:moveTo>
                  <a:pt x="0" y="0"/>
                </a:moveTo>
                <a:lnTo>
                  <a:pt x="4100598" y="0"/>
                </a:lnTo>
                <a:lnTo>
                  <a:pt x="4100598" y="4653160"/>
                </a:lnTo>
                <a:lnTo>
                  <a:pt x="0" y="4653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154" name="Google Shape;154;p5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155" name="Google Shape;155;p5"/>
          <p:cNvGrpSpPr/>
          <p:nvPr/>
        </p:nvGrpSpPr>
        <p:grpSpPr>
          <a:xfrm>
            <a:off x="4023360" y="1354102"/>
            <a:ext cx="11405934" cy="1707753"/>
            <a:chOff x="0" y="-677650"/>
            <a:chExt cx="13698600" cy="2277003"/>
          </a:xfrm>
        </p:grpSpPr>
        <p:sp>
          <p:nvSpPr>
            <p:cNvPr id="156" name="Google Shape;156;p5"/>
            <p:cNvSpPr/>
            <p:nvPr/>
          </p:nvSpPr>
          <p:spPr>
            <a:xfrm>
              <a:off x="0" y="0"/>
              <a:ext cx="13698460" cy="1599353"/>
            </a:xfrm>
            <a:custGeom>
              <a:avLst/>
              <a:gdLst/>
              <a:ahLst/>
              <a:cxnLst/>
              <a:rect l="l" t="t" r="r" b="b"/>
              <a:pathLst>
                <a:path w="13698460" h="1599353" extrusionOk="0">
                  <a:moveTo>
                    <a:pt x="0" y="0"/>
                  </a:moveTo>
                  <a:lnTo>
                    <a:pt x="13698460" y="0"/>
                  </a:lnTo>
                  <a:lnTo>
                    <a:pt x="13698460" y="1599353"/>
                  </a:lnTo>
                  <a:lnTo>
                    <a:pt x="0" y="159935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57" name="Google Shape;157;p5"/>
            <p:cNvSpPr txBox="1"/>
            <p:nvPr/>
          </p:nvSpPr>
          <p:spPr>
            <a:xfrm>
              <a:off x="0" y="-677650"/>
              <a:ext cx="13698600" cy="165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Ключові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питання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цієї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теми</a:t>
              </a:r>
              <a:endParaRPr dirty="0"/>
            </a:p>
          </p:txBody>
        </p:sp>
      </p:grpSp>
      <p:grpSp>
        <p:nvGrpSpPr>
          <p:cNvPr id="158" name="Google Shape;158;p5"/>
          <p:cNvGrpSpPr/>
          <p:nvPr/>
        </p:nvGrpSpPr>
        <p:grpSpPr>
          <a:xfrm>
            <a:off x="554949" y="3061855"/>
            <a:ext cx="12223235" cy="6804151"/>
            <a:chOff x="0" y="-598083"/>
            <a:chExt cx="16297646" cy="9072201"/>
          </a:xfrm>
        </p:grpSpPr>
        <p:sp>
          <p:nvSpPr>
            <p:cNvPr id="159" name="Google Shape;159;p5"/>
            <p:cNvSpPr/>
            <p:nvPr/>
          </p:nvSpPr>
          <p:spPr>
            <a:xfrm>
              <a:off x="0" y="0"/>
              <a:ext cx="16297646" cy="8474118"/>
            </a:xfrm>
            <a:custGeom>
              <a:avLst/>
              <a:gdLst/>
              <a:ahLst/>
              <a:cxnLst/>
              <a:rect l="l" t="t" r="r" b="b"/>
              <a:pathLst>
                <a:path w="16297646" h="8474118" extrusionOk="0">
                  <a:moveTo>
                    <a:pt x="0" y="0"/>
                  </a:moveTo>
                  <a:lnTo>
                    <a:pt x="16297646" y="0"/>
                  </a:lnTo>
                  <a:lnTo>
                    <a:pt x="16297646" y="8474118"/>
                  </a:lnTo>
                  <a:lnTo>
                    <a:pt x="0" y="84741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60" name="Google Shape;160;p5"/>
            <p:cNvSpPr txBox="1"/>
            <p:nvPr/>
          </p:nvSpPr>
          <p:spPr>
            <a:xfrm>
              <a:off x="0" y="-598083"/>
              <a:ext cx="16297500" cy="851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842620" marR="0" lvl="1" indent="-42131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lang="en-US" sz="32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Надмірне</a:t>
              </a:r>
              <a:r>
                <a:rPr lang="en-US" sz="3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споживання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Зростаючий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попит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ресурси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і,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як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наслідок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відходи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є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нестійкими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3200" dirty="0"/>
            </a:p>
            <a:p>
              <a:pPr marL="842620" marR="0" lvl="1" indent="-42131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lang="en-US" sz="32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Деградація</a:t>
              </a:r>
              <a:r>
                <a:rPr lang="en-US" sz="3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навколишнього</a:t>
              </a:r>
              <a:r>
                <a:rPr lang="en-US" sz="3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середовища</a:t>
              </a:r>
              <a:r>
                <a:rPr lang="en-US" sz="3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Вирубка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лісів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забруднення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надмірний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вилов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риби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загрожують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біорізноманіттю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екосистемам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3200" dirty="0"/>
            </a:p>
            <a:p>
              <a:pPr marL="842620" marR="0" lvl="1" indent="-42131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lang="en-US" sz="32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Цифрова</a:t>
              </a:r>
              <a:r>
                <a:rPr lang="en-US" sz="3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відповідальність</a:t>
              </a:r>
              <a:r>
                <a:rPr lang="en-US" sz="3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Стрімкий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розвиток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технологій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викликає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етичні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занепокоєння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щодо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приватності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використання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даних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штучного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інтелекту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3200" dirty="0"/>
            </a:p>
            <a:p>
              <a:pPr marL="842620" marR="0" lvl="1" indent="-42131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lang="en-US" sz="32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Соціальна</a:t>
              </a:r>
              <a:r>
                <a:rPr lang="en-US" sz="3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нерівність</a:t>
              </a:r>
              <a:r>
                <a:rPr lang="en-US" sz="3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Етичні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проблеми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виникають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коли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певні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групи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непропорційно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несуть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витрати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пов'язані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з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екологічними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технологічними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змінами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3200" dirty="0"/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1" name="Google Shape;161;p5"/>
          <p:cNvSpPr/>
          <p:nvPr/>
        </p:nvSpPr>
        <p:spPr>
          <a:xfrm>
            <a:off x="13384161" y="-16325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2" name="Google Shape;162;p5"/>
          <p:cNvSpPr/>
          <p:nvPr/>
        </p:nvSpPr>
        <p:spPr>
          <a:xfrm>
            <a:off x="12861177" y="3839710"/>
            <a:ext cx="4871874" cy="4908689"/>
          </a:xfrm>
          <a:custGeom>
            <a:avLst/>
            <a:gdLst/>
            <a:ahLst/>
            <a:cxnLst/>
            <a:rect l="l" t="t" r="r" b="b"/>
            <a:pathLst>
              <a:path w="4871874" h="4908689" extrusionOk="0">
                <a:moveTo>
                  <a:pt x="0" y="0"/>
                </a:moveTo>
                <a:lnTo>
                  <a:pt x="4871875" y="0"/>
                </a:lnTo>
                <a:lnTo>
                  <a:pt x="4871875" y="4908689"/>
                </a:lnTo>
                <a:lnTo>
                  <a:pt x="0" y="49086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860"/>
            <a:ext cx="18288000" cy="1024128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6"/>
          <p:cNvSpPr txBox="1">
            <a:spLocks noGrp="1"/>
          </p:cNvSpPr>
          <p:nvPr>
            <p:ph type="ctrTitle"/>
          </p:nvPr>
        </p:nvSpPr>
        <p:spPr>
          <a:xfrm>
            <a:off x="2707106" y="3859571"/>
            <a:ext cx="12873789" cy="3349386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 sz="10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Інструменти для розуміння проблеми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178" name="Google Shape;178;p7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179" name="Google Shape;179;p7"/>
          <p:cNvGrpSpPr/>
          <p:nvPr/>
        </p:nvGrpSpPr>
        <p:grpSpPr>
          <a:xfrm>
            <a:off x="1154430" y="1282157"/>
            <a:ext cx="15610310" cy="2031206"/>
            <a:chOff x="-2594213" y="-57150"/>
            <a:chExt cx="20813746" cy="2708276"/>
          </a:xfrm>
        </p:grpSpPr>
        <p:sp>
          <p:nvSpPr>
            <p:cNvPr id="180" name="Google Shape;180;p7"/>
            <p:cNvSpPr/>
            <p:nvPr/>
          </p:nvSpPr>
          <p:spPr>
            <a:xfrm>
              <a:off x="0" y="0"/>
              <a:ext cx="18219533" cy="2651126"/>
            </a:xfrm>
            <a:custGeom>
              <a:avLst/>
              <a:gdLst/>
              <a:ahLst/>
              <a:cxnLst/>
              <a:rect l="l" t="t" r="r" b="b"/>
              <a:pathLst>
                <a:path w="18219533" h="2651126" extrusionOk="0">
                  <a:moveTo>
                    <a:pt x="0" y="0"/>
                  </a:moveTo>
                  <a:lnTo>
                    <a:pt x="18219533" y="0"/>
                  </a:lnTo>
                  <a:lnTo>
                    <a:pt x="18219533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81" name="Google Shape;181;p7"/>
            <p:cNvSpPr txBox="1"/>
            <p:nvPr/>
          </p:nvSpPr>
          <p:spPr>
            <a:xfrm>
              <a:off x="-2594213" y="-57150"/>
              <a:ext cx="20813746" cy="27082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Інструменти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для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розуміння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проблеми</a:t>
              </a:r>
              <a:endParaRPr dirty="0"/>
            </a:p>
          </p:txBody>
        </p:sp>
      </p:grpSp>
      <p:grpSp>
        <p:nvGrpSpPr>
          <p:cNvPr id="182" name="Google Shape;182;p7"/>
          <p:cNvGrpSpPr/>
          <p:nvPr/>
        </p:nvGrpSpPr>
        <p:grpSpPr>
          <a:xfrm>
            <a:off x="1154430" y="2915041"/>
            <a:ext cx="11590630" cy="6517767"/>
            <a:chOff x="0" y="-38100"/>
            <a:chExt cx="15454173" cy="8690356"/>
          </a:xfrm>
        </p:grpSpPr>
        <p:sp>
          <p:nvSpPr>
            <p:cNvPr id="183" name="Google Shape;183;p7"/>
            <p:cNvSpPr/>
            <p:nvPr/>
          </p:nvSpPr>
          <p:spPr>
            <a:xfrm>
              <a:off x="0" y="0"/>
              <a:ext cx="15454173" cy="8652256"/>
            </a:xfrm>
            <a:custGeom>
              <a:avLst/>
              <a:gdLst/>
              <a:ahLst/>
              <a:cxnLst/>
              <a:rect l="l" t="t" r="r" b="b"/>
              <a:pathLst>
                <a:path w="15454173" h="8652256" extrusionOk="0">
                  <a:moveTo>
                    <a:pt x="0" y="0"/>
                  </a:moveTo>
                  <a:lnTo>
                    <a:pt x="15454173" y="0"/>
                  </a:lnTo>
                  <a:lnTo>
                    <a:pt x="15454173" y="8652256"/>
                  </a:lnTo>
                  <a:lnTo>
                    <a:pt x="0" y="86522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84" name="Google Shape;184;p7"/>
            <p:cNvSpPr txBox="1"/>
            <p:nvPr/>
          </p:nvSpPr>
          <p:spPr>
            <a:xfrm>
              <a:off x="0" y="-38100"/>
              <a:ext cx="15454173" cy="86903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Етичні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рамки</a:t>
              </a:r>
              <a:endParaRPr sz="3800" dirty="0"/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Для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аналізу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етичних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дилем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використовуємо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різні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філософські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рамки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endParaRPr sz="3800" dirty="0"/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931316" marR="0" lvl="1" indent="-465658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Утилітаризм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Зосереджується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найбільшому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благо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для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найбільшої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кількості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людей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3800" dirty="0"/>
            </a:p>
            <a:p>
              <a:pPr marL="931316" marR="0" lvl="1" indent="-465658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Деонтологія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Наголошує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обов'язку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моральних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принципах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а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не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наслідках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3800" dirty="0"/>
            </a:p>
            <a:p>
              <a:pPr marL="931316" marR="0" lvl="1" indent="-465658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Етика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чеснот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Зосереджується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моральному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характері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доброчесній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поведінці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3800" dirty="0"/>
            </a:p>
            <a:p>
              <a:pPr marL="931545" marR="0" lvl="1" indent="-465771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5" name="Google Shape;185;p7"/>
          <p:cNvSpPr/>
          <p:nvPr/>
        </p:nvSpPr>
        <p:spPr>
          <a:xfrm>
            <a:off x="13429460" y="-25850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6" name="Google Shape;186;p7"/>
          <p:cNvSpPr/>
          <p:nvPr/>
        </p:nvSpPr>
        <p:spPr>
          <a:xfrm>
            <a:off x="12910305" y="4414009"/>
            <a:ext cx="4924311" cy="4844291"/>
          </a:xfrm>
          <a:custGeom>
            <a:avLst/>
            <a:gdLst/>
            <a:ahLst/>
            <a:cxnLst/>
            <a:rect l="l" t="t" r="r" b="b"/>
            <a:pathLst>
              <a:path w="4924311" h="4844291" extrusionOk="0">
                <a:moveTo>
                  <a:pt x="0" y="0"/>
                </a:moveTo>
                <a:lnTo>
                  <a:pt x="4924311" y="0"/>
                </a:lnTo>
                <a:lnTo>
                  <a:pt x="4924311" y="4844291"/>
                </a:lnTo>
                <a:lnTo>
                  <a:pt x="0" y="48442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196" name="Google Shape;196;p8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197" name="Google Shape;197;p8"/>
          <p:cNvGrpSpPr/>
          <p:nvPr/>
        </p:nvGrpSpPr>
        <p:grpSpPr>
          <a:xfrm>
            <a:off x="651799" y="1138103"/>
            <a:ext cx="16802099" cy="2031208"/>
            <a:chOff x="-2782299" y="-57150"/>
            <a:chExt cx="20450493" cy="2708276"/>
          </a:xfrm>
        </p:grpSpPr>
        <p:sp>
          <p:nvSpPr>
            <p:cNvPr id="198" name="Google Shape;198;p8"/>
            <p:cNvSpPr/>
            <p:nvPr/>
          </p:nvSpPr>
          <p:spPr>
            <a:xfrm>
              <a:off x="0" y="0"/>
              <a:ext cx="17668193" cy="2651126"/>
            </a:xfrm>
            <a:custGeom>
              <a:avLst/>
              <a:gdLst/>
              <a:ahLst/>
              <a:cxnLst/>
              <a:rect l="l" t="t" r="r" b="b"/>
              <a:pathLst>
                <a:path w="17668193" h="2651126" extrusionOk="0">
                  <a:moveTo>
                    <a:pt x="0" y="0"/>
                  </a:moveTo>
                  <a:lnTo>
                    <a:pt x="17668193" y="0"/>
                  </a:lnTo>
                  <a:lnTo>
                    <a:pt x="17668193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99" name="Google Shape;199;p8"/>
            <p:cNvSpPr txBox="1"/>
            <p:nvPr/>
          </p:nvSpPr>
          <p:spPr>
            <a:xfrm>
              <a:off x="-2782299" y="-57150"/>
              <a:ext cx="20450493" cy="27082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Інструменти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для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розуміння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проблеми</a:t>
              </a:r>
              <a:endParaRPr dirty="0"/>
            </a:p>
          </p:txBody>
        </p:sp>
      </p:grpSp>
      <p:grpSp>
        <p:nvGrpSpPr>
          <p:cNvPr id="200" name="Google Shape;200;p8"/>
          <p:cNvGrpSpPr/>
          <p:nvPr/>
        </p:nvGrpSpPr>
        <p:grpSpPr>
          <a:xfrm>
            <a:off x="614678" y="3016621"/>
            <a:ext cx="12442312" cy="7089267"/>
            <a:chOff x="0" y="-38100"/>
            <a:chExt cx="16589750" cy="9452356"/>
          </a:xfrm>
        </p:grpSpPr>
        <p:sp>
          <p:nvSpPr>
            <p:cNvPr id="201" name="Google Shape;201;p8"/>
            <p:cNvSpPr/>
            <p:nvPr/>
          </p:nvSpPr>
          <p:spPr>
            <a:xfrm>
              <a:off x="0" y="0"/>
              <a:ext cx="16589750" cy="9414256"/>
            </a:xfrm>
            <a:custGeom>
              <a:avLst/>
              <a:gdLst/>
              <a:ahLst/>
              <a:cxnLst/>
              <a:rect l="l" t="t" r="r" b="b"/>
              <a:pathLst>
                <a:path w="16589750" h="9414256" extrusionOk="0">
                  <a:moveTo>
                    <a:pt x="0" y="0"/>
                  </a:moveTo>
                  <a:lnTo>
                    <a:pt x="16589750" y="0"/>
                  </a:lnTo>
                  <a:lnTo>
                    <a:pt x="16589750" y="9414256"/>
                  </a:lnTo>
                  <a:lnTo>
                    <a:pt x="0" y="94142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02" name="Google Shape;202;p8"/>
            <p:cNvSpPr txBox="1"/>
            <p:nvPr/>
          </p:nvSpPr>
          <p:spPr>
            <a:xfrm>
              <a:off x="0" y="-38100"/>
              <a:ext cx="16589750" cy="94523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Тематичні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дослідження</a:t>
              </a:r>
              <a:endParaRPr sz="3800" dirty="0"/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Приклади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з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реального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життя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допомагають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нам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застосувати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етичну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теорію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до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конкретних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ситуацій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endParaRPr sz="3800" dirty="0"/>
            </a:p>
            <a:p>
              <a:pPr marL="931545" marR="0" lvl="1" indent="-465771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Вирубка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лісів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Знищення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лісів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заради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економічної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вигоди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його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вплив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навколишнє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середовище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3800" dirty="0"/>
            </a:p>
            <a:p>
              <a:pPr marL="931316" marR="0" lvl="1" indent="-465658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Швидка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мода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Етичні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проблеми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пов'язані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з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експлуатацією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робочої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сили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погіршенням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стану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довкілля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в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індустрії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моди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3800" dirty="0"/>
            </a:p>
            <a:p>
              <a:pPr marL="931316" marR="0" lvl="1" indent="-465658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Штучний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інтелект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Етичні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проблеми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штучного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інтелекту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включаючи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питання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конфіденційності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вплив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зайнятість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3800" dirty="0"/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3" name="Google Shape;203;p8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4" name="Google Shape;204;p8"/>
          <p:cNvSpPr/>
          <p:nvPr/>
        </p:nvSpPr>
        <p:spPr>
          <a:xfrm>
            <a:off x="13095775" y="3692760"/>
            <a:ext cx="4319337" cy="5051190"/>
          </a:xfrm>
          <a:custGeom>
            <a:avLst/>
            <a:gdLst/>
            <a:ahLst/>
            <a:cxnLst/>
            <a:rect l="l" t="t" r="r" b="b"/>
            <a:pathLst>
              <a:path w="4713087" h="5394090" extrusionOk="0">
                <a:moveTo>
                  <a:pt x="0" y="0"/>
                </a:moveTo>
                <a:lnTo>
                  <a:pt x="4713087" y="0"/>
                </a:lnTo>
                <a:lnTo>
                  <a:pt x="4713087" y="5394090"/>
                </a:lnTo>
                <a:lnTo>
                  <a:pt x="0" y="53940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214" name="Google Shape;214;p9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215" name="Google Shape;215;p9"/>
          <p:cNvGrpSpPr/>
          <p:nvPr/>
        </p:nvGrpSpPr>
        <p:grpSpPr>
          <a:xfrm>
            <a:off x="517923" y="3883533"/>
            <a:ext cx="11754288" cy="5374767"/>
            <a:chOff x="0" y="-38100"/>
            <a:chExt cx="15672384" cy="7166356"/>
          </a:xfrm>
        </p:grpSpPr>
        <p:sp>
          <p:nvSpPr>
            <p:cNvPr id="216" name="Google Shape;216;p9"/>
            <p:cNvSpPr/>
            <p:nvPr/>
          </p:nvSpPr>
          <p:spPr>
            <a:xfrm>
              <a:off x="0" y="0"/>
              <a:ext cx="15672384" cy="7128256"/>
            </a:xfrm>
            <a:custGeom>
              <a:avLst/>
              <a:gdLst/>
              <a:ahLst/>
              <a:cxnLst/>
              <a:rect l="l" t="t" r="r" b="b"/>
              <a:pathLst>
                <a:path w="15672384" h="7128256" extrusionOk="0">
                  <a:moveTo>
                    <a:pt x="0" y="0"/>
                  </a:moveTo>
                  <a:lnTo>
                    <a:pt x="15672384" y="0"/>
                  </a:lnTo>
                  <a:lnTo>
                    <a:pt x="15672384" y="7128256"/>
                  </a:lnTo>
                  <a:lnTo>
                    <a:pt x="0" y="71282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17" name="Google Shape;217;p9"/>
            <p:cNvSpPr txBox="1"/>
            <p:nvPr/>
          </p:nvSpPr>
          <p:spPr>
            <a:xfrm>
              <a:off x="0" y="-38100"/>
              <a:ext cx="15672384" cy="71663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Аналіз зацікавлених сторін</a:t>
              </a:r>
              <a:endParaRPr/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Етичні рішення по-різному впливають на різні групи. Визначивши зацікавлені сторони, ми можемо краще зрозуміти довгострокові наслідки наших дій:</a:t>
              </a:r>
              <a:endParaRPr/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931316" marR="0" lvl="1" indent="-465658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lang="en-US" sz="4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Кого це стосується?</a:t>
              </a:r>
              <a:r>
                <a:rPr lang="en-US" sz="4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Особи, громади, майбутні покоління.</a:t>
              </a:r>
              <a:endParaRPr/>
            </a:p>
            <a:p>
              <a:pPr marL="931316" marR="0" lvl="1" indent="-465658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lang="en-US" sz="42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Які наслідки?</a:t>
              </a:r>
              <a:r>
                <a:rPr lang="en-US" sz="4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Короткострокові вигоди проти довгострокової шкоди.</a:t>
              </a:r>
              <a:endParaRPr/>
            </a:p>
          </p:txBody>
        </p:sp>
      </p:grpSp>
      <p:sp>
        <p:nvSpPr>
          <p:cNvPr id="218" name="Google Shape;218;p9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19" name="Google Shape;219;p9"/>
          <p:cNvGrpSpPr/>
          <p:nvPr/>
        </p:nvGrpSpPr>
        <p:grpSpPr>
          <a:xfrm>
            <a:off x="517923" y="1270955"/>
            <a:ext cx="15773400" cy="2031208"/>
            <a:chOff x="0" y="-57150"/>
            <a:chExt cx="21031200" cy="2708276"/>
          </a:xfrm>
        </p:grpSpPr>
        <p:sp>
          <p:nvSpPr>
            <p:cNvPr id="220" name="Google Shape;220;p9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 extrusionOk="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21" name="Google Shape;221;p9"/>
            <p:cNvSpPr txBox="1"/>
            <p:nvPr/>
          </p:nvSpPr>
          <p:spPr>
            <a:xfrm>
              <a:off x="0" y="-57150"/>
              <a:ext cx="21031200" cy="27082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Інструменти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для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розуміння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проблеми</a:t>
              </a:r>
              <a:endParaRPr dirty="0"/>
            </a:p>
          </p:txBody>
        </p:sp>
      </p:grpSp>
      <p:sp>
        <p:nvSpPr>
          <p:cNvPr id="222" name="Google Shape;222;p9"/>
          <p:cNvSpPr/>
          <p:nvPr/>
        </p:nvSpPr>
        <p:spPr>
          <a:xfrm>
            <a:off x="13025352" y="3912108"/>
            <a:ext cx="4531345" cy="5200970"/>
          </a:xfrm>
          <a:custGeom>
            <a:avLst/>
            <a:gdLst/>
            <a:ahLst/>
            <a:cxnLst/>
            <a:rect l="l" t="t" r="r" b="b"/>
            <a:pathLst>
              <a:path w="4531345" h="5200970" extrusionOk="0">
                <a:moveTo>
                  <a:pt x="0" y="0"/>
                </a:moveTo>
                <a:lnTo>
                  <a:pt x="4531344" y="0"/>
                </a:lnTo>
                <a:lnTo>
                  <a:pt x="4531344" y="5200970"/>
                </a:lnTo>
                <a:lnTo>
                  <a:pt x="0" y="52009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860"/>
            <a:ext cx="18288000" cy="1024128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0"/>
          <p:cNvSpPr txBox="1">
            <a:spLocks noGrp="1"/>
          </p:cNvSpPr>
          <p:nvPr>
            <p:ph type="ctrTitle"/>
          </p:nvPr>
        </p:nvSpPr>
        <p:spPr>
          <a:xfrm>
            <a:off x="2707106" y="3859571"/>
            <a:ext cx="12873789" cy="3349386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 sz="10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Що ви дізнаєтесь на цьому курсі</a:t>
            </a:r>
            <a:endParaRPr sz="10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238" name="Google Shape;238;p11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239" name="Google Shape;239;p11"/>
          <p:cNvGrpSpPr/>
          <p:nvPr/>
        </p:nvGrpSpPr>
        <p:grpSpPr>
          <a:xfrm>
            <a:off x="1028700" y="1164482"/>
            <a:ext cx="8781743" cy="1988345"/>
            <a:chOff x="0" y="0"/>
            <a:chExt cx="11708990" cy="2651126"/>
          </a:xfrm>
        </p:grpSpPr>
        <p:sp>
          <p:nvSpPr>
            <p:cNvPr id="240" name="Google Shape;240;p11"/>
            <p:cNvSpPr/>
            <p:nvPr/>
          </p:nvSpPr>
          <p:spPr>
            <a:xfrm>
              <a:off x="0" y="0"/>
              <a:ext cx="11708990" cy="2651126"/>
            </a:xfrm>
            <a:custGeom>
              <a:avLst/>
              <a:gdLst/>
              <a:ahLst/>
              <a:cxnLst/>
              <a:rect l="l" t="t" r="r" b="b"/>
              <a:pathLst>
                <a:path w="11708990" h="2651126" extrusionOk="0">
                  <a:moveTo>
                    <a:pt x="0" y="0"/>
                  </a:moveTo>
                  <a:lnTo>
                    <a:pt x="11708990" y="0"/>
                  </a:lnTo>
                  <a:lnTo>
                    <a:pt x="1170899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41" name="Google Shape;241;p11"/>
            <p:cNvSpPr txBox="1"/>
            <p:nvPr/>
          </p:nvSpPr>
          <p:spPr>
            <a:xfrm>
              <a:off x="0" y="57150"/>
              <a:ext cx="11708990" cy="25939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 b="1" i="0" u="sng" strike="noStrike" cap="none" dirty="0" err="1">
                  <a:solidFill>
                    <a:srgbClr val="000000"/>
                  </a:solidFill>
                  <a:latin typeface="Play"/>
                  <a:ea typeface="Play"/>
                  <a:cs typeface="Play"/>
                  <a:sym typeface="Play"/>
                </a:rPr>
                <a:t>Що</a:t>
              </a:r>
              <a:r>
                <a:rPr lang="en-US" sz="6600" b="1" i="0" u="sng" strike="noStrike" cap="none" dirty="0">
                  <a:solidFill>
                    <a:srgbClr val="000000"/>
                  </a:solidFill>
                  <a:latin typeface="Play"/>
                  <a:ea typeface="Play"/>
                  <a:cs typeface="Play"/>
                  <a:sym typeface="Play"/>
                </a:rPr>
                <a:t> </a:t>
              </a:r>
              <a:r>
                <a:rPr lang="en-US" sz="6600" b="1" i="0" u="sng" strike="noStrike" cap="none" dirty="0" err="1">
                  <a:solidFill>
                    <a:srgbClr val="000000"/>
                  </a:solidFill>
                  <a:latin typeface="Play"/>
                  <a:ea typeface="Play"/>
                  <a:cs typeface="Play"/>
                  <a:sym typeface="Play"/>
                </a:rPr>
                <a:t>ви</a:t>
              </a:r>
              <a:r>
                <a:rPr lang="en-US" sz="6600" b="1" i="0" u="sng" strike="noStrike" cap="none" dirty="0">
                  <a:solidFill>
                    <a:srgbClr val="000000"/>
                  </a:solidFill>
                  <a:latin typeface="Play"/>
                  <a:ea typeface="Play"/>
                  <a:cs typeface="Play"/>
                  <a:sym typeface="Play"/>
                </a:rPr>
                <a:t> </a:t>
              </a:r>
              <a:r>
                <a:rPr lang="en-US" sz="6600" b="1" i="0" u="sng" strike="noStrike" cap="none" dirty="0" err="1">
                  <a:solidFill>
                    <a:srgbClr val="000000"/>
                  </a:solidFill>
                  <a:latin typeface="Play"/>
                  <a:ea typeface="Play"/>
                  <a:cs typeface="Play"/>
                  <a:sym typeface="Play"/>
                </a:rPr>
                <a:t>дізнаєтесь</a:t>
              </a:r>
              <a:r>
                <a:rPr lang="en-US" sz="6600" b="1" i="0" u="sng" strike="noStrike" cap="none" dirty="0">
                  <a:solidFill>
                    <a:srgbClr val="000000"/>
                  </a:solidFill>
                  <a:latin typeface="Play"/>
                  <a:ea typeface="Play"/>
                  <a:cs typeface="Play"/>
                  <a:sym typeface="Play"/>
                </a:rPr>
                <a:t>?</a:t>
              </a:r>
              <a:endParaRPr dirty="0"/>
            </a:p>
          </p:txBody>
        </p:sp>
      </p:grpSp>
      <p:grpSp>
        <p:nvGrpSpPr>
          <p:cNvPr id="242" name="Google Shape;242;p11"/>
          <p:cNvGrpSpPr/>
          <p:nvPr/>
        </p:nvGrpSpPr>
        <p:grpSpPr>
          <a:xfrm>
            <a:off x="1028700" y="3485239"/>
            <a:ext cx="11792257" cy="5881177"/>
            <a:chOff x="0" y="-38100"/>
            <a:chExt cx="15723010" cy="7841570"/>
          </a:xfrm>
        </p:grpSpPr>
        <p:sp>
          <p:nvSpPr>
            <p:cNvPr id="243" name="Google Shape;243;p11"/>
            <p:cNvSpPr/>
            <p:nvPr/>
          </p:nvSpPr>
          <p:spPr>
            <a:xfrm>
              <a:off x="0" y="0"/>
              <a:ext cx="15723009" cy="7803470"/>
            </a:xfrm>
            <a:custGeom>
              <a:avLst/>
              <a:gdLst/>
              <a:ahLst/>
              <a:cxnLst/>
              <a:rect l="l" t="t" r="r" b="b"/>
              <a:pathLst>
                <a:path w="15723009" h="7803470" extrusionOk="0">
                  <a:moveTo>
                    <a:pt x="0" y="0"/>
                  </a:moveTo>
                  <a:lnTo>
                    <a:pt x="15723009" y="0"/>
                  </a:lnTo>
                  <a:lnTo>
                    <a:pt x="15723009" y="7803470"/>
                  </a:lnTo>
                  <a:lnTo>
                    <a:pt x="0" y="78034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44" name="Google Shape;244;p11"/>
            <p:cNvSpPr txBox="1"/>
            <p:nvPr/>
          </p:nvSpPr>
          <p:spPr>
            <a:xfrm>
              <a:off x="0" y="-38100"/>
              <a:ext cx="15723010" cy="784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199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Етичне споживання</a:t>
              </a:r>
              <a:endParaRPr/>
            </a:p>
            <a:p>
              <a:pPr marL="0" marR="0" lvl="0" indent="0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19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Зрозумієте, як індивідуальний вибір у споживанні впливає на навколишнє середовище та суспільство.</a:t>
              </a:r>
              <a:endParaRPr/>
            </a:p>
            <a:p>
              <a:pPr marL="0" marR="0" lvl="0" indent="0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1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760094" marR="0" lvl="1" indent="-380047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9"/>
                <a:buFont typeface="Arial"/>
                <a:buChar char="•"/>
              </a:pPr>
              <a:r>
                <a:rPr lang="en-US" sz="419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Дізнаєтесь про сталі альтернативи та важливість етичного споживання.</a:t>
              </a:r>
              <a:endParaRPr/>
            </a:p>
            <a:p>
              <a:pPr marL="760094" marR="0" lvl="1" indent="-380047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9"/>
                <a:buFont typeface="Arial"/>
                <a:buChar char="•"/>
              </a:pPr>
              <a:r>
                <a:rPr lang="en-US" sz="419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Вивчите концепцію "голосування доларом" та її глобальний вплив.</a:t>
              </a:r>
              <a:endParaRPr/>
            </a:p>
            <a:p>
              <a:pPr marL="0" marR="0" lvl="0" indent="0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1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5" name="Google Shape;245;p11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46" name="Google Shape;246;p11"/>
          <p:cNvSpPr/>
          <p:nvPr/>
        </p:nvSpPr>
        <p:spPr>
          <a:xfrm>
            <a:off x="12820957" y="3974364"/>
            <a:ext cx="4438343" cy="4523152"/>
          </a:xfrm>
          <a:custGeom>
            <a:avLst/>
            <a:gdLst/>
            <a:ahLst/>
            <a:cxnLst/>
            <a:rect l="l" t="t" r="r" b="b"/>
            <a:pathLst>
              <a:path w="4438343" h="4523152" extrusionOk="0">
                <a:moveTo>
                  <a:pt x="0" y="0"/>
                </a:moveTo>
                <a:lnTo>
                  <a:pt x="4438343" y="0"/>
                </a:lnTo>
                <a:lnTo>
                  <a:pt x="4438343" y="4523152"/>
                </a:lnTo>
                <a:lnTo>
                  <a:pt x="0" y="45231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256" name="Google Shape;256;p12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257" name="Google Shape;257;p12"/>
          <p:cNvGrpSpPr/>
          <p:nvPr/>
        </p:nvGrpSpPr>
        <p:grpSpPr>
          <a:xfrm>
            <a:off x="854955" y="3580897"/>
            <a:ext cx="11123099" cy="6706103"/>
            <a:chOff x="0" y="-38100"/>
            <a:chExt cx="14830799" cy="8941470"/>
          </a:xfrm>
        </p:grpSpPr>
        <p:sp>
          <p:nvSpPr>
            <p:cNvPr id="258" name="Google Shape;258;p12"/>
            <p:cNvSpPr/>
            <p:nvPr/>
          </p:nvSpPr>
          <p:spPr>
            <a:xfrm>
              <a:off x="0" y="0"/>
              <a:ext cx="14830799" cy="8903370"/>
            </a:xfrm>
            <a:custGeom>
              <a:avLst/>
              <a:gdLst/>
              <a:ahLst/>
              <a:cxnLst/>
              <a:rect l="l" t="t" r="r" b="b"/>
              <a:pathLst>
                <a:path w="14830799" h="8903370" extrusionOk="0">
                  <a:moveTo>
                    <a:pt x="0" y="0"/>
                  </a:moveTo>
                  <a:lnTo>
                    <a:pt x="14830799" y="0"/>
                  </a:lnTo>
                  <a:lnTo>
                    <a:pt x="14830799" y="8903370"/>
                  </a:lnTo>
                  <a:lnTo>
                    <a:pt x="0" y="8903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59" name="Google Shape;259;p12"/>
            <p:cNvSpPr txBox="1"/>
            <p:nvPr/>
          </p:nvSpPr>
          <p:spPr>
            <a:xfrm>
              <a:off x="0" y="-38100"/>
              <a:ext cx="14830798" cy="89414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399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Справедливість між поколіннями</a:t>
              </a:r>
              <a:endParaRPr/>
            </a:p>
            <a:p>
              <a:pPr marL="949952" marR="0" lvl="1" indent="-474976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99"/>
                <a:buFont typeface="Arial"/>
                <a:buChar char="•"/>
              </a:pPr>
              <a:r>
                <a:rPr lang="en-US" sz="439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Зрозумійте нашу етичну відповідальність перед майбутніми поколіннями.</a:t>
              </a:r>
              <a:endParaRPr/>
            </a:p>
            <a:p>
              <a:pPr marL="949952" marR="0" lvl="1" indent="-474976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99"/>
                <a:buFont typeface="Arial"/>
                <a:buChar char="•"/>
              </a:pPr>
              <a:r>
                <a:rPr lang="en-US" sz="439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Дізнатися про сталий розвиток та концепцію "залишити спадок".</a:t>
              </a:r>
              <a:endParaRPr/>
            </a:p>
            <a:p>
              <a:pPr marL="949952" marR="0" lvl="1" indent="-474976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99"/>
                <a:buFont typeface="Arial"/>
                <a:buChar char="•"/>
              </a:pPr>
              <a:r>
                <a:rPr lang="en-US" sz="439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Дослідити стратегії збалансування теперішніх потреб із майбутнім сталим розвитком.</a:t>
              </a:r>
              <a:endParaRPr/>
            </a:p>
            <a:p>
              <a:pPr marL="0" marR="0" lvl="0" indent="0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0" name="Google Shape;260;p12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61" name="Google Shape;261;p12"/>
          <p:cNvGrpSpPr/>
          <p:nvPr/>
        </p:nvGrpSpPr>
        <p:grpSpPr>
          <a:xfrm>
            <a:off x="889245" y="1270955"/>
            <a:ext cx="9047386" cy="1988345"/>
            <a:chOff x="0" y="0"/>
            <a:chExt cx="12063181" cy="2651126"/>
          </a:xfrm>
        </p:grpSpPr>
        <p:sp>
          <p:nvSpPr>
            <p:cNvPr id="262" name="Google Shape;262;p12"/>
            <p:cNvSpPr/>
            <p:nvPr/>
          </p:nvSpPr>
          <p:spPr>
            <a:xfrm>
              <a:off x="0" y="0"/>
              <a:ext cx="12063181" cy="2651126"/>
            </a:xfrm>
            <a:custGeom>
              <a:avLst/>
              <a:gdLst/>
              <a:ahLst/>
              <a:cxnLst/>
              <a:rect l="l" t="t" r="r" b="b"/>
              <a:pathLst>
                <a:path w="12063181" h="2651126" extrusionOk="0">
                  <a:moveTo>
                    <a:pt x="0" y="0"/>
                  </a:moveTo>
                  <a:lnTo>
                    <a:pt x="12063181" y="0"/>
                  </a:lnTo>
                  <a:lnTo>
                    <a:pt x="12063181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63" name="Google Shape;263;p12"/>
            <p:cNvSpPr txBox="1"/>
            <p:nvPr/>
          </p:nvSpPr>
          <p:spPr>
            <a:xfrm>
              <a:off x="0" y="57150"/>
              <a:ext cx="12063181" cy="25939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 b="1" i="0" u="sng" strike="noStrike" cap="none" dirty="0" err="1">
                  <a:solidFill>
                    <a:srgbClr val="000000"/>
                  </a:solidFill>
                  <a:latin typeface="Play"/>
                  <a:ea typeface="Play"/>
                  <a:cs typeface="Play"/>
                  <a:sym typeface="Play"/>
                </a:rPr>
                <a:t>Чого</a:t>
              </a:r>
              <a:r>
                <a:rPr lang="en-US" sz="6600" b="1" i="0" u="sng" strike="noStrike" cap="none" dirty="0">
                  <a:solidFill>
                    <a:srgbClr val="000000"/>
                  </a:solidFill>
                  <a:latin typeface="Play"/>
                  <a:ea typeface="Play"/>
                  <a:cs typeface="Play"/>
                  <a:sym typeface="Play"/>
                </a:rPr>
                <a:t> </a:t>
              </a:r>
              <a:r>
                <a:rPr lang="en-US" sz="6600" b="1" i="0" u="sng" strike="noStrike" cap="none" dirty="0" err="1">
                  <a:solidFill>
                    <a:srgbClr val="000000"/>
                  </a:solidFill>
                  <a:latin typeface="Play"/>
                  <a:ea typeface="Play"/>
                  <a:cs typeface="Play"/>
                  <a:sym typeface="Play"/>
                </a:rPr>
                <a:t>ви</a:t>
              </a:r>
              <a:r>
                <a:rPr lang="en-US" sz="6600" b="1" i="0" u="sng" strike="noStrike" cap="none" dirty="0">
                  <a:solidFill>
                    <a:srgbClr val="000000"/>
                  </a:solidFill>
                  <a:latin typeface="Play"/>
                  <a:ea typeface="Play"/>
                  <a:cs typeface="Play"/>
                  <a:sym typeface="Play"/>
                </a:rPr>
                <a:t> </a:t>
              </a:r>
              <a:r>
                <a:rPr lang="en-US" sz="6600" b="1" i="0" u="sng" strike="noStrike" cap="none" dirty="0" err="1">
                  <a:solidFill>
                    <a:srgbClr val="000000"/>
                  </a:solidFill>
                  <a:latin typeface="Play"/>
                  <a:ea typeface="Play"/>
                  <a:cs typeface="Play"/>
                  <a:sym typeface="Play"/>
                </a:rPr>
                <a:t>навчитеся</a:t>
              </a:r>
              <a:r>
                <a:rPr lang="en-US" sz="6600" b="1" i="0" u="sng" strike="noStrike" cap="none" dirty="0">
                  <a:solidFill>
                    <a:srgbClr val="000000"/>
                  </a:solidFill>
                  <a:latin typeface="Play"/>
                  <a:ea typeface="Play"/>
                  <a:cs typeface="Play"/>
                  <a:sym typeface="Play"/>
                </a:rPr>
                <a:t>?</a:t>
              </a:r>
              <a:endParaRPr dirty="0"/>
            </a:p>
          </p:txBody>
        </p:sp>
      </p:grpSp>
      <p:sp>
        <p:nvSpPr>
          <p:cNvPr id="264" name="Google Shape;264;p12"/>
          <p:cNvSpPr/>
          <p:nvPr/>
        </p:nvSpPr>
        <p:spPr>
          <a:xfrm>
            <a:off x="12989728" y="3723772"/>
            <a:ext cx="4269572" cy="4114800"/>
          </a:xfrm>
          <a:custGeom>
            <a:avLst/>
            <a:gdLst/>
            <a:ahLst/>
            <a:cxnLst/>
            <a:rect l="l" t="t" r="r" b="b"/>
            <a:pathLst>
              <a:path w="4269572" h="4114800" extrusionOk="0">
                <a:moveTo>
                  <a:pt x="0" y="0"/>
                </a:moveTo>
                <a:lnTo>
                  <a:pt x="4269572" y="0"/>
                </a:lnTo>
                <a:lnTo>
                  <a:pt x="426957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274" name="Google Shape;274;p1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275" name="Google Shape;275;p13"/>
          <p:cNvGrpSpPr/>
          <p:nvPr/>
        </p:nvGrpSpPr>
        <p:grpSpPr>
          <a:xfrm>
            <a:off x="1123808" y="1250320"/>
            <a:ext cx="8701195" cy="2031206"/>
            <a:chOff x="0" y="-57150"/>
            <a:chExt cx="11601592" cy="2708276"/>
          </a:xfrm>
        </p:grpSpPr>
        <p:sp>
          <p:nvSpPr>
            <p:cNvPr id="276" name="Google Shape;276;p13"/>
            <p:cNvSpPr/>
            <p:nvPr/>
          </p:nvSpPr>
          <p:spPr>
            <a:xfrm>
              <a:off x="0" y="0"/>
              <a:ext cx="11601592" cy="2651126"/>
            </a:xfrm>
            <a:custGeom>
              <a:avLst/>
              <a:gdLst/>
              <a:ahLst/>
              <a:cxnLst/>
              <a:rect l="l" t="t" r="r" b="b"/>
              <a:pathLst>
                <a:path w="11601592" h="2651126" extrusionOk="0">
                  <a:moveTo>
                    <a:pt x="0" y="0"/>
                  </a:moveTo>
                  <a:lnTo>
                    <a:pt x="11601592" y="0"/>
                  </a:lnTo>
                  <a:lnTo>
                    <a:pt x="11601592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77" name="Google Shape;277;p13"/>
            <p:cNvSpPr txBox="1"/>
            <p:nvPr/>
          </p:nvSpPr>
          <p:spPr>
            <a:xfrm>
              <a:off x="0" y="-57150"/>
              <a:ext cx="11601591" cy="27082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500" b="1" i="0" u="sng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Що ви дізнаєтесь?</a:t>
              </a:r>
              <a:endParaRPr/>
            </a:p>
          </p:txBody>
        </p:sp>
      </p:grpSp>
      <p:grpSp>
        <p:nvGrpSpPr>
          <p:cNvPr id="278" name="Google Shape;278;p13"/>
          <p:cNvGrpSpPr/>
          <p:nvPr/>
        </p:nvGrpSpPr>
        <p:grpSpPr>
          <a:xfrm>
            <a:off x="1123808" y="3470333"/>
            <a:ext cx="10799331" cy="5046758"/>
            <a:chOff x="-602900" y="-57975"/>
            <a:chExt cx="14399108" cy="6729011"/>
          </a:xfrm>
        </p:grpSpPr>
        <p:sp>
          <p:nvSpPr>
            <p:cNvPr id="279" name="Google Shape;279;p13"/>
            <p:cNvSpPr/>
            <p:nvPr/>
          </p:nvSpPr>
          <p:spPr>
            <a:xfrm>
              <a:off x="0" y="0"/>
              <a:ext cx="13796208" cy="6671036"/>
            </a:xfrm>
            <a:custGeom>
              <a:avLst/>
              <a:gdLst/>
              <a:ahLst/>
              <a:cxnLst/>
              <a:rect l="l" t="t" r="r" b="b"/>
              <a:pathLst>
                <a:path w="13796208" h="6671036" extrusionOk="0">
                  <a:moveTo>
                    <a:pt x="0" y="0"/>
                  </a:moveTo>
                  <a:lnTo>
                    <a:pt x="13796208" y="0"/>
                  </a:lnTo>
                  <a:lnTo>
                    <a:pt x="13796208" y="6671036"/>
                  </a:lnTo>
                  <a:lnTo>
                    <a:pt x="0" y="66710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80" name="Google Shape;280;p13"/>
            <p:cNvSpPr txBox="1"/>
            <p:nvPr/>
          </p:nvSpPr>
          <p:spPr>
            <a:xfrm>
              <a:off x="-602900" y="-57975"/>
              <a:ext cx="13796100" cy="666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884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Соціальна та цифрова відповідальність</a:t>
              </a:r>
              <a:endParaRPr/>
            </a:p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en-US" sz="3884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Оцінювати етичні наслідки технологічного прогресу.</a:t>
              </a:r>
              <a:endParaRPr/>
            </a:p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en-US" sz="3884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Обговорити цифрову приватність, безпеку даних та роль корпорацій у дотриманні етичних стандартів.</a:t>
              </a:r>
              <a:endParaRPr/>
            </a:p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en-US" sz="3884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Зрозумієте, як соціальні мережі, штучний інтелект та інші технології впливають на суспільний добробут і справедливість.</a:t>
              </a:r>
              <a:endParaRPr/>
            </a:p>
            <a:p>
              <a:pPr marL="0" marR="0" lvl="0" indent="0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88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1" name="Google Shape;281;p13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82" name="Google Shape;282;p13"/>
          <p:cNvSpPr/>
          <p:nvPr/>
        </p:nvSpPr>
        <p:spPr>
          <a:xfrm>
            <a:off x="12590977" y="3351889"/>
            <a:ext cx="4329907" cy="4738613"/>
          </a:xfrm>
          <a:custGeom>
            <a:avLst/>
            <a:gdLst/>
            <a:ahLst/>
            <a:cxnLst/>
            <a:rect l="l" t="t" r="r" b="b"/>
            <a:pathLst>
              <a:path w="4329907" h="4738613" extrusionOk="0">
                <a:moveTo>
                  <a:pt x="0" y="0"/>
                </a:moveTo>
                <a:lnTo>
                  <a:pt x="4329907" y="0"/>
                </a:lnTo>
                <a:lnTo>
                  <a:pt x="4329907" y="4738613"/>
                </a:lnTo>
                <a:lnTo>
                  <a:pt x="0" y="4738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292" name="Google Shape;292;p14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293" name="Google Shape;293;p14"/>
          <p:cNvGrpSpPr/>
          <p:nvPr/>
        </p:nvGrpSpPr>
        <p:grpSpPr>
          <a:xfrm>
            <a:off x="1181017" y="1705602"/>
            <a:ext cx="14165436" cy="2206506"/>
            <a:chOff x="-2933528" y="-161554"/>
            <a:chExt cx="18887247" cy="2942008"/>
          </a:xfrm>
        </p:grpSpPr>
        <p:sp>
          <p:nvSpPr>
            <p:cNvPr id="294" name="Google Shape;294;p14"/>
            <p:cNvSpPr/>
            <p:nvPr/>
          </p:nvSpPr>
          <p:spPr>
            <a:xfrm>
              <a:off x="0" y="0"/>
              <a:ext cx="15953719" cy="2780454"/>
            </a:xfrm>
            <a:custGeom>
              <a:avLst/>
              <a:gdLst/>
              <a:ahLst/>
              <a:cxnLst/>
              <a:rect l="l" t="t" r="r" b="b"/>
              <a:pathLst>
                <a:path w="15953719" h="2780454" extrusionOk="0">
                  <a:moveTo>
                    <a:pt x="0" y="0"/>
                  </a:moveTo>
                  <a:lnTo>
                    <a:pt x="15953719" y="0"/>
                  </a:lnTo>
                  <a:lnTo>
                    <a:pt x="15953719" y="2780454"/>
                  </a:lnTo>
                  <a:lnTo>
                    <a:pt x="0" y="278045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95" name="Google Shape;295;p14"/>
            <p:cNvSpPr txBox="1"/>
            <p:nvPr/>
          </p:nvSpPr>
          <p:spPr>
            <a:xfrm>
              <a:off x="-2933528" y="-161554"/>
              <a:ext cx="15953718" cy="28376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Що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пропонує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цей</a:t>
              </a:r>
              <a:r>
                <a:rPr lang="en-US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курс</a:t>
              </a:r>
              <a:endParaRPr dirty="0"/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65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6" name="Google Shape;296;p14"/>
          <p:cNvGrpSpPr/>
          <p:nvPr/>
        </p:nvGrpSpPr>
        <p:grpSpPr>
          <a:xfrm>
            <a:off x="665043" y="2937058"/>
            <a:ext cx="12269925" cy="6432027"/>
            <a:chOff x="0" y="0"/>
            <a:chExt cx="16359900" cy="8576036"/>
          </a:xfrm>
        </p:grpSpPr>
        <p:sp>
          <p:nvSpPr>
            <p:cNvPr id="297" name="Google Shape;297;p14"/>
            <p:cNvSpPr/>
            <p:nvPr/>
          </p:nvSpPr>
          <p:spPr>
            <a:xfrm>
              <a:off x="0" y="0"/>
              <a:ext cx="15160715" cy="8576036"/>
            </a:xfrm>
            <a:custGeom>
              <a:avLst/>
              <a:gdLst/>
              <a:ahLst/>
              <a:cxnLst/>
              <a:rect l="l" t="t" r="r" b="b"/>
              <a:pathLst>
                <a:path w="15160715" h="8576036" extrusionOk="0">
                  <a:moveTo>
                    <a:pt x="0" y="0"/>
                  </a:moveTo>
                  <a:lnTo>
                    <a:pt x="15160715" y="0"/>
                  </a:lnTo>
                  <a:lnTo>
                    <a:pt x="15160715" y="8576036"/>
                  </a:lnTo>
                  <a:lnTo>
                    <a:pt x="0" y="85760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98" name="Google Shape;298;p14"/>
            <p:cNvSpPr txBox="1"/>
            <p:nvPr/>
          </p:nvSpPr>
          <p:spPr>
            <a:xfrm>
              <a:off x="0" y="4781"/>
              <a:ext cx="16359900" cy="856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Розуміння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етичних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питань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технологій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соціальних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мереж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цифрової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відповідальності</a:t>
              </a:r>
              <a:endParaRPr dirty="0"/>
            </a:p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Розуміння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цифрової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приватності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безпеки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даних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корпоративних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етичних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стандартів</a:t>
              </a:r>
              <a:endParaRPr dirty="0"/>
            </a:p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Навички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аналізувати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обговорювати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питання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справедливості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між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поколіннями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довгострокової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стійкості</a:t>
              </a:r>
              <a:endParaRPr dirty="0"/>
            </a:p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Знання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про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етичне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споживання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глобальний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вплив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щоденного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вибору</a:t>
              </a:r>
              <a:endParaRPr dirty="0"/>
            </a:p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Практичні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інструменти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для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відповідального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прийняття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рішень</a:t>
              </a:r>
              <a:r>
                <a:rPr lang="en-US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побудови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більш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сталого</a:t>
              </a:r>
              <a:r>
                <a:rPr lang="en-US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84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майбутнього</a:t>
              </a:r>
              <a:endParaRPr dirty="0"/>
            </a:p>
            <a:p>
              <a:pPr marL="0" marR="0" lvl="0" indent="0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88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9" name="Google Shape;299;p14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0" name="Google Shape;300;p14"/>
          <p:cNvSpPr/>
          <p:nvPr/>
        </p:nvSpPr>
        <p:spPr>
          <a:xfrm>
            <a:off x="13298637" y="3912108"/>
            <a:ext cx="4324320" cy="4335158"/>
          </a:xfrm>
          <a:custGeom>
            <a:avLst/>
            <a:gdLst/>
            <a:ahLst/>
            <a:cxnLst/>
            <a:rect l="l" t="t" r="r" b="b"/>
            <a:pathLst>
              <a:path w="4324320" h="4335158" extrusionOk="0">
                <a:moveTo>
                  <a:pt x="0" y="0"/>
                </a:moveTo>
                <a:lnTo>
                  <a:pt x="4324320" y="0"/>
                </a:lnTo>
                <a:lnTo>
                  <a:pt x="4324320" y="4335158"/>
                </a:lnTo>
                <a:lnTo>
                  <a:pt x="0" y="43351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5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310" name="Google Shape;310;p15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311" name="Google Shape;311;p15"/>
          <p:cNvGrpSpPr/>
          <p:nvPr/>
        </p:nvGrpSpPr>
        <p:grpSpPr>
          <a:xfrm>
            <a:off x="1028700" y="266206"/>
            <a:ext cx="10096602" cy="4160676"/>
            <a:chOff x="0" y="-1586014"/>
            <a:chExt cx="13462134" cy="5547568"/>
          </a:xfrm>
        </p:grpSpPr>
        <p:sp>
          <p:nvSpPr>
            <p:cNvPr id="312" name="Google Shape;312;p15"/>
            <p:cNvSpPr/>
            <p:nvPr/>
          </p:nvSpPr>
          <p:spPr>
            <a:xfrm>
              <a:off x="0" y="0"/>
              <a:ext cx="13223300" cy="3961554"/>
            </a:xfrm>
            <a:custGeom>
              <a:avLst/>
              <a:gdLst/>
              <a:ahLst/>
              <a:cxnLst/>
              <a:rect l="l" t="t" r="r" b="b"/>
              <a:pathLst>
                <a:path w="13223300" h="3961554" extrusionOk="0">
                  <a:moveTo>
                    <a:pt x="0" y="0"/>
                  </a:moveTo>
                  <a:lnTo>
                    <a:pt x="13223300" y="0"/>
                  </a:lnTo>
                  <a:lnTo>
                    <a:pt x="13223300" y="3961554"/>
                  </a:lnTo>
                  <a:lnTo>
                    <a:pt x="0" y="396155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13" name="Google Shape;313;p15"/>
            <p:cNvSpPr txBox="1"/>
            <p:nvPr/>
          </p:nvSpPr>
          <p:spPr>
            <a:xfrm>
              <a:off x="238835" y="-1586014"/>
              <a:ext cx="13223299" cy="40187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500" b="1" i="0" u="sng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Висновки</a:t>
              </a:r>
              <a:endParaRPr sz="65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4" name="Google Shape;314;p15"/>
          <p:cNvGrpSpPr/>
          <p:nvPr/>
        </p:nvGrpSpPr>
        <p:grpSpPr>
          <a:xfrm>
            <a:off x="631816" y="2446122"/>
            <a:ext cx="13084183" cy="6827991"/>
            <a:chOff x="-561667" y="-527952"/>
            <a:chExt cx="16455600" cy="9103988"/>
          </a:xfrm>
        </p:grpSpPr>
        <p:sp>
          <p:nvSpPr>
            <p:cNvPr id="315" name="Google Shape;315;p15"/>
            <p:cNvSpPr/>
            <p:nvPr/>
          </p:nvSpPr>
          <p:spPr>
            <a:xfrm>
              <a:off x="0" y="0"/>
              <a:ext cx="15160715" cy="8576036"/>
            </a:xfrm>
            <a:custGeom>
              <a:avLst/>
              <a:gdLst/>
              <a:ahLst/>
              <a:cxnLst/>
              <a:rect l="l" t="t" r="r" b="b"/>
              <a:pathLst>
                <a:path w="15160715" h="8576036" extrusionOk="0">
                  <a:moveTo>
                    <a:pt x="0" y="0"/>
                  </a:moveTo>
                  <a:lnTo>
                    <a:pt x="15160715" y="0"/>
                  </a:lnTo>
                  <a:lnTo>
                    <a:pt x="15160715" y="8576036"/>
                  </a:lnTo>
                  <a:lnTo>
                    <a:pt x="0" y="85760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16" name="Google Shape;316;p15"/>
            <p:cNvSpPr txBox="1"/>
            <p:nvPr/>
          </p:nvSpPr>
          <p:spPr>
            <a:xfrm>
              <a:off x="-561667" y="-527952"/>
              <a:ext cx="16455600" cy="856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Етичне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прийняття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рішень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має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вирішальне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значення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в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сучасному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цифровому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соціальному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ландшафті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що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швидко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розвивається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3800" dirty="0"/>
            </a:p>
            <a:p>
              <a:pPr marL="874295" marR="0" lvl="1" indent="-437148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Наш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вибір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-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технологічний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соціальний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споживчий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-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має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далекосяжний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вплив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3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914400" marR="0" lvl="0" indent="0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суспільство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майбутні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покоління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3800" dirty="0"/>
            </a:p>
            <a:p>
              <a:pPr marL="874295" marR="0" lvl="1" indent="-437148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Розуміння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цифрової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відповідальності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справедливості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між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поколіннями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етичного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споживання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дає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нам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можливість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просувати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позитивні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зміни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3800" dirty="0"/>
            </a:p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Кожен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з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нас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може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зробити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свій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внесок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у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створення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більш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справедливого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відповідального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сталого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світу</a:t>
              </a:r>
              <a:r>
                <a:rPr lang="en-US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через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усвідомлені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дії</a:t>
              </a:r>
              <a:r>
                <a:rPr lang="en-US" sz="3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3800" dirty="0"/>
            </a:p>
            <a:p>
              <a:pPr marL="0" marR="0" lvl="0" indent="0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7" name="Google Shape;317;p15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8" name="Google Shape;318;p15"/>
          <p:cNvSpPr/>
          <p:nvPr/>
        </p:nvSpPr>
        <p:spPr>
          <a:xfrm>
            <a:off x="12192671" y="3992585"/>
            <a:ext cx="5233483" cy="4437362"/>
          </a:xfrm>
          <a:custGeom>
            <a:avLst/>
            <a:gdLst/>
            <a:ahLst/>
            <a:cxnLst/>
            <a:rect l="l" t="t" r="r" b="b"/>
            <a:pathLst>
              <a:path w="5673152" h="4836362" extrusionOk="0">
                <a:moveTo>
                  <a:pt x="0" y="0"/>
                </a:moveTo>
                <a:lnTo>
                  <a:pt x="5673153" y="0"/>
                </a:lnTo>
                <a:lnTo>
                  <a:pt x="5673153" y="4836362"/>
                </a:lnTo>
                <a:lnTo>
                  <a:pt x="0" y="4836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759</Words>
  <Application>Microsoft Office PowerPoint</Application>
  <PresentationFormat>Custom</PresentationFormat>
  <Paragraphs>102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Calibri</vt:lpstr>
      <vt:lpstr>Arial</vt:lpstr>
      <vt:lpstr>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Інструменти для розуміння проблеми</vt:lpstr>
      <vt:lpstr>PowerPoint Presentation</vt:lpstr>
      <vt:lpstr>PowerPoint Presentation</vt:lpstr>
      <vt:lpstr>PowerPoint Presentation</vt:lpstr>
      <vt:lpstr>Що ви дізнаєтесь на цьому курсі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Elena</dc:creator>
  <cp:keywords>, docId:15C89A2C8B07D476EFE03640672F90B0</cp:keywords>
  <cp:lastModifiedBy>Elena Khomiak</cp:lastModifiedBy>
  <cp:revision>1</cp:revision>
  <dcterms:created xsi:type="dcterms:W3CDTF">2006-08-16T00:00:00Z</dcterms:created>
  <dcterms:modified xsi:type="dcterms:W3CDTF">2025-12-12T12:08:21Z</dcterms:modified>
</cp:coreProperties>
</file>