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71" r:id="rId3"/>
    <p:sldId id="258" r:id="rId4"/>
    <p:sldId id="259" r:id="rId5"/>
    <p:sldId id="260" r:id="rId6"/>
    <p:sldId id="317" r:id="rId7"/>
    <p:sldId id="262" r:id="rId8"/>
    <p:sldId id="263" r:id="rId9"/>
    <p:sldId id="264" r:id="rId10"/>
    <p:sldId id="266" r:id="rId11"/>
    <p:sldId id="267" r:id="rId12"/>
    <p:sldId id="269" r:id="rId13"/>
    <p:sldId id="270" r:id="rId14"/>
  </p:sldIdLst>
  <p:sldSz cx="18288000" cy="10287000"/>
  <p:notesSz cx="6858000" cy="9144000"/>
  <p:embeddedFontLst>
    <p:embeddedFont>
      <p:font typeface="Arial Bold" panose="020B0704020202020204" pitchFamily="34" charset="0"/>
      <p:regular r:id="rId16"/>
      <p:bold r:id="rId17"/>
    </p:embeddedFont>
    <p:embeddedFont>
      <p:font typeface="Calibri (MS) Bold" panose="020B0604020202020204" charset="0"/>
      <p:regular r:id="rId18"/>
    </p:embeddedFont>
    <p:embeddedFont>
      <p:font typeface="Play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3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12.12.2025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Натисніть, щоб редагувати основні стилі тексту</a:t>
            </a:r>
          </a:p>
          <a:p>
            <a:pPr lvl="1"/>
            <a:r>
              <a:rPr lang="en-US"/>
              <a:t>Другий рівень</a:t>
            </a:r>
          </a:p>
          <a:p>
            <a:pPr lvl="2"/>
            <a:r>
              <a:rPr lang="en-US"/>
              <a:t>Третій рівень</a:t>
            </a:r>
          </a:p>
          <a:p>
            <a:pPr lvl="3"/>
            <a:r>
              <a:rPr lang="en-US"/>
              <a:t>Четвертий рівень</a:t>
            </a:r>
          </a:p>
          <a:p>
            <a:pPr lvl="4"/>
            <a:r>
              <a:rPr lang="en-US"/>
              <a:t>П'ятий рівень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'#'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'#'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'#'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'#'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'#'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'#'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Студентка-медсестра шукає надійні статті про здоров'я.</a:t>
            </a:r>
          </a:p>
          <a:p>
            <a:r>
              <a:rPr lang="en-US"/>
              <a:t>Студент-педагог фільтрує ресурси з планами уроків.</a:t>
            </a:r>
          </a:p>
          <a:p>
            <a:r>
              <a:rPr lang="en-US"/>
              <a:t>Студент, що вивчає комп'ютерні науки, шукає дослідницькі роботи зі штучного інтелекту.</a:t>
            </a:r>
          </a:p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'#'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'#'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Студентка-медсестра шукає надійні статті про здоров'я.</a:t>
            </a:r>
          </a:p>
          <a:p>
            <a:r>
              <a:rPr lang="en-US"/>
              <a:t>Студент-педагог фільтрує ресурси з планами уроків.</a:t>
            </a:r>
          </a:p>
          <a:p>
            <a:r>
              <a:rPr lang="en-US"/>
              <a:t>Студент, що вивчає комп'ютерні науки, шукає дослідницькі роботи зі штучного інтелекту.</a:t>
            </a:r>
          </a:p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'#'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Студентка-медсестра шукає надійні статті про здоров'я.</a:t>
            </a:r>
          </a:p>
          <a:p>
            <a:r>
              <a:rPr lang="en-US"/>
              <a:t>Студент-педагог фільтрує ресурси з планами уроків.</a:t>
            </a:r>
          </a:p>
          <a:p>
            <a:r>
              <a:rPr lang="en-US"/>
              <a:t>Студент, що вивчає комп'ютерні науки, шукає дослідницькі роботи зі штучного інтелекту.</a:t>
            </a:r>
          </a:p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'#'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Студентка-медсестра шукає надійні статті про здоров'я.</a:t>
            </a:r>
          </a:p>
          <a:p>
            <a:r>
              <a:rPr lang="en-US"/>
              <a:t>Студент-педагог фільтрує ресурси з планами уроків.</a:t>
            </a:r>
          </a:p>
          <a:p>
            <a:r>
              <a:rPr lang="en-US"/>
              <a:t>Студент, що вивчає комп'ютерні науки, шукає дослідницькі роботи зі штучного інтелекту.</a:t>
            </a:r>
          </a:p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'#'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Натисніть, щоб змінити основний стиль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Натисніть, щоб редагувати основні стилі тексту</a:t>
            </a:r>
          </a:p>
          <a:p>
            <a:pPr lvl="1"/>
            <a:r>
              <a:rPr lang="en-US"/>
              <a:t>Другий рівень</a:t>
            </a:r>
          </a:p>
          <a:p>
            <a:pPr lvl="2"/>
            <a:r>
              <a:rPr lang="en-US"/>
              <a:t>Третій рівень</a:t>
            </a:r>
          </a:p>
          <a:p>
            <a:pPr lvl="3"/>
            <a:r>
              <a:rPr lang="en-US"/>
              <a:t>Четвертий рівень</a:t>
            </a:r>
          </a:p>
          <a:p>
            <a:pPr lvl="4"/>
            <a:r>
              <a:rPr lang="en-US"/>
              <a:t>П'ятий рівень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6325"/>
            <a:ext cx="18288000" cy="1350869"/>
            <a:chOff x="0" y="0"/>
            <a:chExt cx="4816593" cy="3557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55784"/>
            </a:xfrm>
            <a:custGeom>
              <a:avLst/>
              <a:gdLst/>
              <a:ahLst/>
              <a:cxnLst/>
              <a:rect l="l" t="t" r="r" b="b"/>
              <a:pathLst>
                <a:path w="4816592" h="355784">
                  <a:moveTo>
                    <a:pt x="0" y="0"/>
                  </a:moveTo>
                  <a:lnTo>
                    <a:pt x="4816592" y="0"/>
                  </a:lnTo>
                  <a:lnTo>
                    <a:pt x="4816592" y="355784"/>
                  </a:lnTo>
                  <a:lnTo>
                    <a:pt x="0" y="3557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3938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45324" y="1520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6" name="Freeform 6" descr="Blue text on a black background  AI-generated content may be incorrect."/>
          <p:cNvSpPr/>
          <p:nvPr/>
        </p:nvSpPr>
        <p:spPr>
          <a:xfrm>
            <a:off x="6749560" y="94888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7" name="Group 7"/>
          <p:cNvGrpSpPr/>
          <p:nvPr/>
        </p:nvGrpSpPr>
        <p:grpSpPr>
          <a:xfrm>
            <a:off x="348994" y="4612509"/>
            <a:ext cx="17590012" cy="1809579"/>
            <a:chOff x="0" y="0"/>
            <a:chExt cx="23453350" cy="241277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453350" cy="2412772"/>
            </a:xfrm>
            <a:custGeom>
              <a:avLst/>
              <a:gdLst/>
              <a:ahLst/>
              <a:cxnLst/>
              <a:rect l="l" t="t" r="r" b="b"/>
              <a:pathLst>
                <a:path w="23453350" h="2412772">
                  <a:moveTo>
                    <a:pt x="0" y="0"/>
                  </a:moveTo>
                  <a:lnTo>
                    <a:pt x="23453350" y="0"/>
                  </a:lnTo>
                  <a:lnTo>
                    <a:pt x="23453350" y="2412772"/>
                  </a:lnTo>
                  <a:lnTo>
                    <a:pt x="0" y="2412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23453350" cy="2498497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9720"/>
                </a:lnSpc>
              </a:pPr>
              <a:r>
                <a:rPr lang="uk-UA" sz="9000" b="1" dirty="0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Сприяння сталому майбутньому</a:t>
              </a:r>
              <a:endParaRPr lang="en-US" sz="90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286000" y="6236065"/>
            <a:ext cx="13744074" cy="1417034"/>
            <a:chOff x="0" y="0"/>
            <a:chExt cx="18325432" cy="188937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288000" cy="1527048"/>
            </a:xfrm>
            <a:custGeom>
              <a:avLst/>
              <a:gdLst/>
              <a:ahLst/>
              <a:cxnLst/>
              <a:rect l="l" t="t" r="r" b="b"/>
              <a:pathLst>
                <a:path w="18288000" h="1527048">
                  <a:moveTo>
                    <a:pt x="0" y="0"/>
                  </a:moveTo>
                  <a:lnTo>
                    <a:pt x="18288000" y="0"/>
                  </a:lnTo>
                  <a:lnTo>
                    <a:pt x="18288000" y="1527048"/>
                  </a:lnTo>
                  <a:lnTo>
                    <a:pt x="0" y="152704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7432" y="333756"/>
              <a:ext cx="18288000" cy="155562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888"/>
                </a:lnSpc>
              </a:pPr>
              <a:r>
                <a:rPr lang="en-US" sz="3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Розділ 5: Внесок штучного інтелекту у сталий розвиток майбутнього</a:t>
              </a:r>
            </a:p>
            <a:p>
              <a:pPr algn="ctr">
                <a:lnSpc>
                  <a:spcPts val="3888"/>
                </a:lnSpc>
              </a:pPr>
              <a:endParaRPr lang="en-US" sz="3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" name="Freeform 13"/>
          <p:cNvSpPr/>
          <p:nvPr/>
        </p:nvSpPr>
        <p:spPr>
          <a:xfrm>
            <a:off x="13716000" y="-16325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F81060-3B31-4021-0ACC-6BF9FD989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66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-685968" y="1745325"/>
            <a:ext cx="14854855" cy="1398112"/>
            <a:chOff x="-6406774" y="0"/>
            <a:chExt cx="19806472" cy="18641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399698" cy="1606973"/>
            </a:xfrm>
            <a:custGeom>
              <a:avLst/>
              <a:gdLst/>
              <a:ahLst/>
              <a:cxnLst/>
              <a:rect l="l" t="t" r="r" b="b"/>
              <a:pathLst>
                <a:path w="13399698" h="1606973">
                  <a:moveTo>
                    <a:pt x="0" y="0"/>
                  </a:moveTo>
                  <a:lnTo>
                    <a:pt x="13399698" y="0"/>
                  </a:lnTo>
                  <a:lnTo>
                    <a:pt x="13399698" y="1606973"/>
                  </a:lnTo>
                  <a:lnTo>
                    <a:pt x="0" y="16069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6406774" y="123825"/>
              <a:ext cx="13399698" cy="174032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7800"/>
                </a:lnSpc>
              </a:pP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Цілі</a:t>
              </a: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навчання</a:t>
              </a: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: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3238982" y="-16325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8" name="Group 8"/>
          <p:cNvGrpSpPr/>
          <p:nvPr/>
        </p:nvGrpSpPr>
        <p:grpSpPr>
          <a:xfrm>
            <a:off x="1028700" y="3493481"/>
            <a:ext cx="10450860" cy="6131433"/>
            <a:chOff x="0" y="0"/>
            <a:chExt cx="13934479" cy="81752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934480" cy="8175244"/>
            </a:xfrm>
            <a:custGeom>
              <a:avLst/>
              <a:gdLst/>
              <a:ahLst/>
              <a:cxnLst/>
              <a:rect l="l" t="t" r="r" b="b"/>
              <a:pathLst>
                <a:path w="13934480" h="8175244">
                  <a:moveTo>
                    <a:pt x="0" y="0"/>
                  </a:moveTo>
                  <a:lnTo>
                    <a:pt x="13934480" y="0"/>
                  </a:lnTo>
                  <a:lnTo>
                    <a:pt x="13934480" y="8175244"/>
                  </a:lnTo>
                  <a:lnTo>
                    <a:pt x="0" y="817524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04775"/>
              <a:ext cx="13934479" cy="828001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742649" lvl="1" indent="-371324" algn="l">
                <a:lnSpc>
                  <a:spcPts val="4389"/>
                </a:lnSpc>
                <a:buFont typeface="Arial"/>
                <a:buChar char="•"/>
              </a:pPr>
              <a:r>
                <a:rPr lang="en-US" sz="33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Пояснити </a:t>
              </a:r>
              <a:r>
                <a:rPr lang="en-US" sz="33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роль штучного інтелекту </a:t>
              </a:r>
              <a:r>
                <a:rPr lang="en-US" sz="33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(ШІ) у підтримці цілей сталого розвитку (ЦСР).</a:t>
              </a:r>
            </a:p>
            <a:p>
              <a:pPr marL="742649" lvl="1" indent="-371324" algn="l">
                <a:lnSpc>
                  <a:spcPts val="4389"/>
                </a:lnSpc>
                <a:buFont typeface="Arial"/>
                <a:buChar char="•"/>
              </a:pPr>
              <a:r>
                <a:rPr lang="en-US" sz="33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Визначити та обговорити </a:t>
              </a:r>
              <a:r>
                <a:rPr lang="en-US" sz="33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приклади застосування ШІ</a:t>
              </a:r>
              <a:r>
                <a:rPr lang="en-US" sz="33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які сприяють сталому розвитку в таких сферах, як енергетика, екологія та охорона здоров'я.</a:t>
              </a:r>
            </a:p>
            <a:p>
              <a:pPr marL="742649" lvl="1" indent="-371324" algn="l">
                <a:lnSpc>
                  <a:spcPts val="4389"/>
                </a:lnSpc>
                <a:buFont typeface="Arial"/>
                <a:buChar char="•"/>
              </a:pPr>
              <a:r>
                <a:rPr lang="en-US" sz="33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Проаналізувати </a:t>
              </a:r>
              <a:r>
                <a:rPr lang="en-US" sz="33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можливості та етичні виклики</a:t>
              </a:r>
              <a:r>
                <a:rPr lang="en-US" sz="33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пов'язані з використанням ШІ для </a:t>
              </a:r>
            </a:p>
            <a:p>
              <a:pPr marL="742649" lvl="1" indent="-371324" algn="l">
                <a:lnSpc>
                  <a:spcPts val="4389"/>
                </a:lnSpc>
                <a:buFont typeface="Arial"/>
                <a:buChar char="•"/>
              </a:pPr>
              <a:r>
                <a:rPr lang="en-US" sz="33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сталого розвитку.</a:t>
              </a:r>
            </a:p>
            <a:p>
              <a:pPr marL="742649" lvl="1" indent="-371324" algn="l">
                <a:lnSpc>
                  <a:spcPts val="4389"/>
                </a:lnSpc>
                <a:buFont typeface="Arial"/>
                <a:buChar char="•"/>
              </a:pPr>
              <a:r>
                <a:rPr lang="en-US" sz="33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Запропонувати шляхи, як ШІ може сприяти сталому майбутньому </a:t>
              </a:r>
              <a:r>
                <a:rPr lang="en-US" sz="33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у сфері, що їх цікавить.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0705578" y="3800209"/>
            <a:ext cx="7128851" cy="5106039"/>
          </a:xfrm>
          <a:custGeom>
            <a:avLst/>
            <a:gdLst/>
            <a:ahLst/>
            <a:cxnLst/>
            <a:rect l="l" t="t" r="r" b="b"/>
            <a:pathLst>
              <a:path w="7128851" h="5106039">
                <a:moveTo>
                  <a:pt x="0" y="0"/>
                </a:moveTo>
                <a:lnTo>
                  <a:pt x="7128851" y="0"/>
                </a:lnTo>
                <a:lnTo>
                  <a:pt x="7128851" y="5106040"/>
                </a:lnTo>
                <a:lnTo>
                  <a:pt x="0" y="51060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1431926" y="1245215"/>
            <a:ext cx="11079599" cy="2116547"/>
            <a:chOff x="-4490033" y="-170937"/>
            <a:chExt cx="14772798" cy="28220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282765" cy="2651126"/>
            </a:xfrm>
            <a:custGeom>
              <a:avLst/>
              <a:gdLst/>
              <a:ahLst/>
              <a:cxnLst/>
              <a:rect l="l" t="t" r="r" b="b"/>
              <a:pathLst>
                <a:path w="10282765" h="2651126">
                  <a:moveTo>
                    <a:pt x="0" y="0"/>
                  </a:moveTo>
                  <a:lnTo>
                    <a:pt x="10282765" y="0"/>
                  </a:lnTo>
                  <a:lnTo>
                    <a:pt x="10282765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4490033" y="-170937"/>
              <a:ext cx="10282765" cy="2708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020"/>
                </a:lnSpc>
              </a:pP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Чому</a:t>
              </a: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це</a:t>
              </a: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важливо</a:t>
              </a: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3043769"/>
            <a:ext cx="10796604" cy="6330683"/>
            <a:chOff x="0" y="-652592"/>
            <a:chExt cx="14395472" cy="84409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395472" cy="7788318"/>
            </a:xfrm>
            <a:custGeom>
              <a:avLst/>
              <a:gdLst/>
              <a:ahLst/>
              <a:cxnLst/>
              <a:rect l="l" t="t" r="r" b="b"/>
              <a:pathLst>
                <a:path w="14395472" h="7788318">
                  <a:moveTo>
                    <a:pt x="0" y="0"/>
                  </a:moveTo>
                  <a:lnTo>
                    <a:pt x="14395472" y="0"/>
                  </a:lnTo>
                  <a:lnTo>
                    <a:pt x="14395472" y="7788318"/>
                  </a:lnTo>
                  <a:lnTo>
                    <a:pt x="0" y="77883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652592"/>
              <a:ext cx="14395471" cy="782641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855168" lvl="1" indent="-427584" algn="l">
                <a:lnSpc>
                  <a:spcPts val="4104"/>
                </a:lnSpc>
                <a:buFont typeface="Arial"/>
                <a:buChar char="•"/>
              </a:pP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Захист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навколишнього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середовища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: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Роль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ШІ в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енергоефективності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оптимізації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ресурсів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є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ключовою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вирішення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проблеми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зміни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клімату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855168" lvl="1" indent="-427584" algn="l">
                <a:lnSpc>
                  <a:spcPts val="4104"/>
                </a:lnSpc>
                <a:buFont typeface="Arial"/>
                <a:buChar char="•"/>
              </a:pP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Удосконалення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охорони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здоров'я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: 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ШІ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може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сприяти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поліпшенню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стану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здоров'я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шляхом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прогнозування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захворювань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і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розробки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персоналізованих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методів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лікування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855404" lvl="1" indent="-427702" algn="l">
                <a:lnSpc>
                  <a:spcPts val="4104"/>
                </a:lnSpc>
                <a:buFont typeface="Arial"/>
                <a:buChar char="•"/>
              </a:pP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Глобальна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стійкість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: 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ШІ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допомагає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створювати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рішення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сталого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майбутнього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зменшуючи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викиди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вуглецю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оптимізуючи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системи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algn="l">
                <a:lnSpc>
                  <a:spcPts val="4104"/>
                </a:lnSpc>
              </a:pPr>
              <a:endParaRPr lang="en-US" sz="3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3301202" y="-56444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>
            <a:off x="12156183" y="3361763"/>
            <a:ext cx="5464355" cy="5259442"/>
          </a:xfrm>
          <a:custGeom>
            <a:avLst/>
            <a:gdLst/>
            <a:ahLst/>
            <a:cxnLst/>
            <a:rect l="l" t="t" r="r" b="b"/>
            <a:pathLst>
              <a:path w="5464355" h="5259442">
                <a:moveTo>
                  <a:pt x="0" y="0"/>
                </a:moveTo>
                <a:lnTo>
                  <a:pt x="5464356" y="0"/>
                </a:lnTo>
                <a:lnTo>
                  <a:pt x="5464356" y="5259442"/>
                </a:lnTo>
                <a:lnTo>
                  <a:pt x="0" y="52594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1219201" y="1889655"/>
            <a:ext cx="13052204" cy="1242378"/>
            <a:chOff x="-3729861" y="-57151"/>
            <a:chExt cx="17402937" cy="1656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673075" cy="1599353"/>
            </a:xfrm>
            <a:custGeom>
              <a:avLst/>
              <a:gdLst/>
              <a:ahLst/>
              <a:cxnLst/>
              <a:rect l="l" t="t" r="r" b="b"/>
              <a:pathLst>
                <a:path w="13673075" h="1599353">
                  <a:moveTo>
                    <a:pt x="0" y="0"/>
                  </a:moveTo>
                  <a:lnTo>
                    <a:pt x="13673075" y="0"/>
                  </a:lnTo>
                  <a:lnTo>
                    <a:pt x="13673075" y="1599353"/>
                  </a:lnTo>
                  <a:lnTo>
                    <a:pt x="0" y="159935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3729861" y="-57151"/>
              <a:ext cx="17402937" cy="165650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020"/>
                </a:lnSpc>
              </a:pP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Ключові</a:t>
              </a: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питання</a:t>
              </a: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цієї</a:t>
              </a: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теми</a:t>
              </a:r>
              <a:endParaRPr lang="en-US" sz="6500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42041" y="3995639"/>
            <a:ext cx="12124322" cy="5326888"/>
            <a:chOff x="0" y="0"/>
            <a:chExt cx="16165762" cy="71025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165764" cy="7102518"/>
            </a:xfrm>
            <a:custGeom>
              <a:avLst/>
              <a:gdLst/>
              <a:ahLst/>
              <a:cxnLst/>
              <a:rect l="l" t="t" r="r" b="b"/>
              <a:pathLst>
                <a:path w="16165764" h="7102518">
                  <a:moveTo>
                    <a:pt x="0" y="0"/>
                  </a:moveTo>
                  <a:lnTo>
                    <a:pt x="16165764" y="0"/>
                  </a:lnTo>
                  <a:lnTo>
                    <a:pt x="16165764" y="7102518"/>
                  </a:lnTo>
                  <a:lnTo>
                    <a:pt x="0" y="71025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6165762" cy="714061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842620" lvl="1" indent="-421310" algn="l">
                <a:lnSpc>
                  <a:spcPts val="4104"/>
                </a:lnSpc>
                <a:buFont typeface="Arial"/>
                <a:buChar char="•"/>
              </a:pPr>
              <a:r>
                <a:rPr lang="en-US" sz="38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Енергоефективність:</a:t>
              </a:r>
              <a:r>
                <a:rPr lang="en-US" sz="3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ШІ може зменшити втрати енергії та оптимізувати її споживання.</a:t>
              </a:r>
            </a:p>
            <a:p>
              <a:pPr marL="842620" lvl="1" indent="-421310" algn="l">
                <a:lnSpc>
                  <a:spcPts val="4104"/>
                </a:lnSpc>
                <a:buFont typeface="Arial"/>
                <a:buChar char="•"/>
              </a:pPr>
              <a:r>
                <a:rPr lang="en-US" sz="38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Охорона здоров'я:</a:t>
              </a:r>
              <a:r>
                <a:rPr lang="en-US" sz="3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Роль АІ в прогнозуванні захворювань, персоналізації лікування та розробці екологічно чистих ліків.</a:t>
              </a:r>
            </a:p>
            <a:p>
              <a:pPr marL="842620" lvl="1" indent="-421310" algn="l">
                <a:lnSpc>
                  <a:spcPts val="4104"/>
                </a:lnSpc>
                <a:buFont typeface="Arial"/>
                <a:buChar char="•"/>
              </a:pPr>
              <a:r>
                <a:rPr lang="en-US" sz="38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Кібербезпека:</a:t>
              </a:r>
              <a:r>
                <a:rPr lang="en-US" sz="3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Застосування АІ для ресурсоефективного цифрового захисту.</a:t>
              </a:r>
            </a:p>
            <a:p>
              <a:pPr marL="842620" lvl="1" indent="-421310" algn="l">
                <a:lnSpc>
                  <a:spcPts val="4104"/>
                </a:lnSpc>
                <a:buFont typeface="Arial"/>
                <a:buChar char="•"/>
              </a:pPr>
              <a:r>
                <a:rPr lang="en-US" sz="38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Сталі дослідження:</a:t>
              </a:r>
              <a:r>
                <a:rPr lang="en-US" sz="3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Використання АІ у створенні екологічно чистих медичних рішень і технологій.</a:t>
              </a:r>
            </a:p>
            <a:p>
              <a:pPr algn="l">
                <a:lnSpc>
                  <a:spcPts val="4104"/>
                </a:lnSpc>
              </a:pPr>
              <a:endParaRPr lang="en-US" sz="3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3384161" y="-16325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>
            <a:off x="13384161" y="4364507"/>
            <a:ext cx="4319337" cy="4351977"/>
          </a:xfrm>
          <a:custGeom>
            <a:avLst/>
            <a:gdLst/>
            <a:ahLst/>
            <a:cxnLst/>
            <a:rect l="l" t="t" r="r" b="b"/>
            <a:pathLst>
              <a:path w="4319337" h="4351977">
                <a:moveTo>
                  <a:pt x="0" y="0"/>
                </a:moveTo>
                <a:lnTo>
                  <a:pt x="4319337" y="0"/>
                </a:lnTo>
                <a:lnTo>
                  <a:pt x="4319337" y="4351976"/>
                </a:lnTo>
                <a:lnTo>
                  <a:pt x="0" y="43519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695CDBF-BA78-A78D-40F9-761CE02E7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"/>
            <a:ext cx="18288000" cy="1024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2ECAD4-C173-42E6-8676-7919DB59F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07106" y="3859571"/>
            <a:ext cx="12873789" cy="3349386"/>
          </a:xfrm>
          <a:solidFill>
            <a:srgbClr val="0D243B">
              <a:alpha val="25098"/>
            </a:srgbClr>
          </a:solidFill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GB" sz="108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Що ви дізнаєтесь на цьому курсі</a:t>
            </a:r>
            <a:endParaRPr lang="en-GB" sz="108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80853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1083857" y="1638300"/>
            <a:ext cx="16687800" cy="2031206"/>
            <a:chOff x="-1736088" y="-57149"/>
            <a:chExt cx="16898511" cy="27082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162423" cy="2651126"/>
            </a:xfrm>
            <a:custGeom>
              <a:avLst/>
              <a:gdLst/>
              <a:ahLst/>
              <a:cxnLst/>
              <a:rect l="l" t="t" r="r" b="b"/>
              <a:pathLst>
                <a:path w="15162423" h="2651126">
                  <a:moveTo>
                    <a:pt x="0" y="0"/>
                  </a:moveTo>
                  <a:lnTo>
                    <a:pt x="15162423" y="0"/>
                  </a:lnTo>
                  <a:lnTo>
                    <a:pt x="15162423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1736088" y="-57149"/>
              <a:ext cx="16898511" cy="2708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020"/>
                </a:lnSpc>
              </a:pP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Штучний</a:t>
              </a: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інтелект</a:t>
              </a: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в </a:t>
              </a: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оптимізації</a:t>
              </a: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ресурсів</a:t>
              </a:r>
              <a:endParaRPr lang="en-US" sz="6500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85800" y="3669506"/>
            <a:ext cx="10080591" cy="5588794"/>
            <a:chOff x="-845167" y="-1006316"/>
            <a:chExt cx="13440788" cy="74517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595621" cy="6445410"/>
            </a:xfrm>
            <a:custGeom>
              <a:avLst/>
              <a:gdLst/>
              <a:ahLst/>
              <a:cxnLst/>
              <a:rect l="l" t="t" r="r" b="b"/>
              <a:pathLst>
                <a:path w="12595621" h="6445410">
                  <a:moveTo>
                    <a:pt x="0" y="0"/>
                  </a:moveTo>
                  <a:lnTo>
                    <a:pt x="12595621" y="0"/>
                  </a:lnTo>
                  <a:lnTo>
                    <a:pt x="12595621" y="6445410"/>
                  </a:lnTo>
                  <a:lnTo>
                    <a:pt x="0" y="64454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-845167" y="-1006316"/>
              <a:ext cx="12595621" cy="648351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820422" lvl="1" indent="-410211" algn="l">
                <a:lnSpc>
                  <a:spcPts val="4104"/>
                </a:lnSpc>
                <a:buFont typeface="Arial"/>
                <a:buChar char="•"/>
              </a:pP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Моделі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штучного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інтелекту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для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прогнозування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та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оптимізації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використання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енергетичних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водних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і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сировинних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ресурсів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820422" lvl="1" indent="-410211" algn="l">
                <a:lnSpc>
                  <a:spcPts val="4104"/>
                </a:lnSpc>
                <a:buFont typeface="Arial"/>
                <a:buChar char="•"/>
              </a:pP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Аналіз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великих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масивів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даних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виявлення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закономірностей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і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прогнозування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потреб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у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ресурсах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820422" lvl="1" indent="-410211" algn="l">
                <a:lnSpc>
                  <a:spcPts val="4104"/>
                </a:lnSpc>
                <a:buFont typeface="Arial"/>
                <a:buChar char="•"/>
              </a:pP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Автоматизація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прийняття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рішень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ефективного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розподілу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8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ресурсів</a:t>
              </a:r>
              <a:r>
                <a:rPr lang="en-US" sz="3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і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мінімізації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8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відходів</a:t>
              </a:r>
              <a:r>
                <a:rPr lang="en-US" sz="3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.</a:t>
              </a:r>
            </a:p>
            <a:p>
              <a:pPr marL="842829" lvl="1" indent="-421414" algn="l">
                <a:lnSpc>
                  <a:spcPts val="4104"/>
                </a:lnSpc>
              </a:pPr>
              <a:endParaRPr lang="en-US" sz="38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3429460" y="-25850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>
            <a:off x="10766390" y="4424243"/>
            <a:ext cx="7184611" cy="4355670"/>
          </a:xfrm>
          <a:custGeom>
            <a:avLst/>
            <a:gdLst/>
            <a:ahLst/>
            <a:cxnLst/>
            <a:rect l="l" t="t" r="r" b="b"/>
            <a:pathLst>
              <a:path w="7184611" h="4355670">
                <a:moveTo>
                  <a:pt x="0" y="0"/>
                </a:moveTo>
                <a:lnTo>
                  <a:pt x="7184611" y="0"/>
                </a:lnTo>
                <a:lnTo>
                  <a:pt x="7184611" y="4355670"/>
                </a:lnTo>
                <a:lnTo>
                  <a:pt x="0" y="43556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1219200" y="1615073"/>
            <a:ext cx="11647260" cy="2031208"/>
            <a:chOff x="-6189272" y="-57151"/>
            <a:chExt cx="15529680" cy="27082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340408" cy="2651126"/>
            </a:xfrm>
            <a:custGeom>
              <a:avLst/>
              <a:gdLst/>
              <a:ahLst/>
              <a:cxnLst/>
              <a:rect l="l" t="t" r="r" b="b"/>
              <a:pathLst>
                <a:path w="9340408" h="2651126">
                  <a:moveTo>
                    <a:pt x="0" y="0"/>
                  </a:moveTo>
                  <a:lnTo>
                    <a:pt x="9340408" y="0"/>
                  </a:lnTo>
                  <a:lnTo>
                    <a:pt x="9340408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6189272" y="-57151"/>
              <a:ext cx="15529680" cy="27082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35"/>
                </a:lnSpc>
              </a:pPr>
              <a:r>
                <a:rPr lang="en-US" sz="6699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ШІ в </a:t>
              </a:r>
              <a:r>
                <a:rPr lang="en-US" sz="6699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охороні</a:t>
              </a:r>
              <a:r>
                <a:rPr lang="en-US" sz="6699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6699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здоров'я</a:t>
              </a:r>
              <a:endParaRPr lang="en-US" sz="6699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34178" y="3771900"/>
            <a:ext cx="11281975" cy="5105761"/>
            <a:chOff x="0" y="0"/>
            <a:chExt cx="15042633" cy="680768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042634" cy="6807681"/>
            </a:xfrm>
            <a:custGeom>
              <a:avLst/>
              <a:gdLst/>
              <a:ahLst/>
              <a:cxnLst/>
              <a:rect l="l" t="t" r="r" b="b"/>
              <a:pathLst>
                <a:path w="15042634" h="6807681">
                  <a:moveTo>
                    <a:pt x="0" y="0"/>
                  </a:moveTo>
                  <a:lnTo>
                    <a:pt x="15042634" y="0"/>
                  </a:lnTo>
                  <a:lnTo>
                    <a:pt x="15042634" y="6807681"/>
                  </a:lnTo>
                  <a:lnTo>
                    <a:pt x="0" y="680768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5042633" cy="684578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971548" lvl="1" indent="-485774" algn="l">
                <a:lnSpc>
                  <a:spcPts val="4859"/>
                </a:lnSpc>
                <a:buFont typeface="Arial"/>
                <a:buChar char="•"/>
              </a:pP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Моделі</a:t>
              </a:r>
              <a:r>
                <a:rPr lang="en-US" sz="4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4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прогнозування</a:t>
              </a:r>
              <a:r>
                <a:rPr lang="en-US" sz="44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4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захворювань</a:t>
              </a:r>
              <a:r>
                <a:rPr lang="en-US" sz="44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</a:t>
              </a:r>
              <a:r>
                <a:rPr lang="en-US" sz="4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раннього</a:t>
              </a:r>
              <a:r>
                <a:rPr lang="en-US" sz="4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втручання</a:t>
              </a:r>
              <a:r>
                <a:rPr lang="en-US" sz="4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971548" lvl="1" indent="-485774" algn="l">
                <a:lnSpc>
                  <a:spcPts val="4859"/>
                </a:lnSpc>
                <a:buFont typeface="Arial"/>
                <a:buChar char="•"/>
              </a:pPr>
              <a:r>
                <a:rPr lang="en-US" sz="44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персоналізовані</a:t>
              </a:r>
              <a:r>
                <a:rPr lang="en-US" sz="44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плани</a:t>
              </a:r>
              <a:r>
                <a:rPr lang="en-US" sz="44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4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лікування</a:t>
              </a:r>
              <a:r>
                <a:rPr lang="en-US" sz="44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за</a:t>
              </a:r>
              <a:r>
                <a:rPr lang="en-US" sz="4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допомогою</a:t>
              </a:r>
              <a:r>
                <a:rPr lang="en-US" sz="4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АІ, </a:t>
              </a: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який</a:t>
              </a:r>
              <a:r>
                <a:rPr lang="en-US" sz="4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аналізує</a:t>
              </a:r>
              <a:r>
                <a:rPr lang="en-US" sz="4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дані</a:t>
              </a:r>
              <a:r>
                <a:rPr lang="en-US" sz="4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пацієнта</a:t>
              </a:r>
              <a:r>
                <a:rPr lang="en-US" sz="4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4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його</a:t>
              </a:r>
              <a:r>
                <a:rPr lang="en-US" sz="4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історію</a:t>
              </a:r>
              <a:r>
                <a:rPr lang="en-US" sz="4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хвороби</a:t>
              </a:r>
              <a:r>
                <a:rPr lang="en-US" sz="4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971548" lvl="1" indent="-485774" algn="l">
                <a:lnSpc>
                  <a:spcPts val="4859"/>
                </a:lnSpc>
                <a:buFont typeface="Arial"/>
                <a:buChar char="•"/>
              </a:pP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Використання</a:t>
              </a:r>
              <a:r>
                <a:rPr lang="en-US" sz="4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АІ в </a:t>
              </a:r>
              <a:r>
                <a:rPr lang="en-US" sz="44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розробці</a:t>
              </a:r>
              <a:r>
                <a:rPr lang="en-US" sz="44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екологічно</a:t>
              </a:r>
              <a:r>
                <a:rPr lang="en-US" sz="4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4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чистих</a:t>
              </a:r>
              <a:r>
                <a:rPr lang="en-US" sz="44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4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ліків</a:t>
              </a:r>
              <a:r>
                <a:rPr lang="en-US" sz="44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.</a:t>
              </a:r>
            </a:p>
            <a:p>
              <a:pPr algn="l">
                <a:lnSpc>
                  <a:spcPts val="4859"/>
                </a:lnSpc>
              </a:pPr>
              <a:endParaRPr lang="en-US" sz="4499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>
            <a:off x="13030200" y="39243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629777" y="3691453"/>
            <a:ext cx="11348276" cy="6017768"/>
            <a:chOff x="0" y="0"/>
            <a:chExt cx="14551382" cy="802369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551382" cy="8023691"/>
            </a:xfrm>
            <a:custGeom>
              <a:avLst/>
              <a:gdLst/>
              <a:ahLst/>
              <a:cxnLst/>
              <a:rect l="l" t="t" r="r" b="b"/>
              <a:pathLst>
                <a:path w="14551382" h="8023691">
                  <a:moveTo>
                    <a:pt x="0" y="0"/>
                  </a:moveTo>
                  <a:lnTo>
                    <a:pt x="14551382" y="0"/>
                  </a:lnTo>
                  <a:lnTo>
                    <a:pt x="14551382" y="8023691"/>
                  </a:lnTo>
                  <a:lnTo>
                    <a:pt x="0" y="802369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4551382" cy="80617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928369" lvl="1" indent="-464185" algn="l">
                <a:lnSpc>
                  <a:spcPts val="4643"/>
                </a:lnSpc>
                <a:buFont typeface="Arial"/>
                <a:buChar char="•"/>
              </a:pP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АІ </a:t>
              </a:r>
              <a:r>
                <a:rPr lang="en-US" sz="42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відстежує</a:t>
              </a:r>
              <a:r>
                <a:rPr lang="en-US" sz="42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зміни</a:t>
              </a:r>
              <a:r>
                <a:rPr lang="en-US" sz="42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в </a:t>
              </a:r>
              <a:r>
                <a:rPr lang="en-US" sz="42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навколишньому</a:t>
              </a:r>
              <a:r>
                <a:rPr lang="en-US" sz="42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середовищі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аналізуючи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дані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з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супутників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і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датчиків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928369" lvl="1" indent="-464185" algn="l">
                <a:lnSpc>
                  <a:spcPts val="4643"/>
                </a:lnSpc>
                <a:buFont typeface="Arial"/>
                <a:buChar char="•"/>
              </a:pP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Він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прогнозує</a:t>
              </a:r>
              <a:r>
                <a:rPr lang="en-US" sz="42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стихійні</a:t>
              </a:r>
              <a:r>
                <a:rPr lang="en-US" sz="42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лиха</a:t>
              </a:r>
              <a:r>
                <a:rPr lang="en-US" sz="42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кліматичні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тенденції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щоб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допомогти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запобігти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їм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адаптуватися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них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928369" lvl="1" indent="-464185" algn="l">
                <a:lnSpc>
                  <a:spcPts val="4643"/>
                </a:lnSpc>
                <a:buFont typeface="Arial"/>
                <a:buChar char="•"/>
              </a:pP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АІ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допомагає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у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збереженні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дикої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природи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завдяки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відстеженню</a:t>
              </a:r>
              <a:r>
                <a:rPr lang="en-US" sz="42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видів</a:t>
              </a:r>
              <a:r>
                <a:rPr lang="en-US" sz="42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та</a:t>
              </a:r>
              <a:r>
                <a:rPr lang="en-US" sz="42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аналізу</a:t>
              </a:r>
              <a:r>
                <a:rPr lang="en-US" sz="42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середовища</a:t>
              </a:r>
              <a:r>
                <a:rPr lang="en-US" sz="42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існування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928369" lvl="1" indent="-464185" algn="l">
                <a:lnSpc>
                  <a:spcPts val="4643"/>
                </a:lnSpc>
                <a:buFont typeface="Arial"/>
                <a:buChar char="•"/>
              </a:pP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Він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оптимізує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управління</a:t>
              </a:r>
              <a:r>
                <a:rPr lang="en-US" sz="42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99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ресурсами</a:t>
              </a:r>
              <a:r>
                <a:rPr lang="en-US" sz="42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сталого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використання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екосистем</a:t>
              </a:r>
              <a:r>
                <a:rPr lang="en-US" sz="42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algn="l">
                <a:lnSpc>
                  <a:spcPts val="4643"/>
                </a:lnSpc>
              </a:pPr>
              <a:endParaRPr lang="en-US" sz="42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8" name="Group 8"/>
          <p:cNvGrpSpPr/>
          <p:nvPr/>
        </p:nvGrpSpPr>
        <p:grpSpPr>
          <a:xfrm>
            <a:off x="1295400" y="1291086"/>
            <a:ext cx="11187271" cy="2400367"/>
            <a:chOff x="-6799557" y="-549363"/>
            <a:chExt cx="14916363" cy="320048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16806" cy="2651126"/>
            </a:xfrm>
            <a:custGeom>
              <a:avLst/>
              <a:gdLst/>
              <a:ahLst/>
              <a:cxnLst/>
              <a:rect l="l" t="t" r="r" b="b"/>
              <a:pathLst>
                <a:path w="8116806" h="2651126">
                  <a:moveTo>
                    <a:pt x="0" y="0"/>
                  </a:moveTo>
                  <a:lnTo>
                    <a:pt x="8116806" y="0"/>
                  </a:lnTo>
                  <a:lnTo>
                    <a:pt x="8116806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-6799557" y="-549363"/>
              <a:ext cx="8116806" cy="27082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35"/>
                </a:lnSpc>
              </a:pPr>
              <a:r>
                <a:rPr lang="en-US" sz="6699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АІ в </a:t>
              </a:r>
              <a:r>
                <a:rPr lang="en-US" sz="6699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екології</a:t>
              </a:r>
              <a:endParaRPr lang="en-US" sz="6699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201456" y="3624778"/>
            <a:ext cx="4063365" cy="4114800"/>
          </a:xfrm>
          <a:custGeom>
            <a:avLst/>
            <a:gdLst/>
            <a:ahLst/>
            <a:cxnLst/>
            <a:rect l="l" t="t" r="r" b="b"/>
            <a:pathLst>
              <a:path w="4063365" h="4114800">
                <a:moveTo>
                  <a:pt x="0" y="0"/>
                </a:moveTo>
                <a:lnTo>
                  <a:pt x="4063365" y="0"/>
                </a:lnTo>
                <a:lnTo>
                  <a:pt x="40633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Freeform 12"/>
          <p:cNvSpPr/>
          <p:nvPr/>
        </p:nvSpPr>
        <p:spPr>
          <a:xfrm>
            <a:off x="14233139" y="6777618"/>
            <a:ext cx="3285060" cy="2057269"/>
          </a:xfrm>
          <a:custGeom>
            <a:avLst/>
            <a:gdLst/>
            <a:ahLst/>
            <a:cxnLst/>
            <a:rect l="l" t="t" r="r" b="b"/>
            <a:pathLst>
              <a:path w="3285060" h="2057269">
                <a:moveTo>
                  <a:pt x="0" y="0"/>
                </a:moveTo>
                <a:lnTo>
                  <a:pt x="3285059" y="0"/>
                </a:lnTo>
                <a:lnTo>
                  <a:pt x="3285059" y="2057269"/>
                </a:lnTo>
                <a:lnTo>
                  <a:pt x="0" y="205726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1371601" y="1566584"/>
            <a:ext cx="12622428" cy="2249047"/>
            <a:chOff x="0" y="-347603"/>
            <a:chExt cx="12347255" cy="299872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347255" cy="2651126"/>
            </a:xfrm>
            <a:custGeom>
              <a:avLst/>
              <a:gdLst/>
              <a:ahLst/>
              <a:cxnLst/>
              <a:rect l="l" t="t" r="r" b="b"/>
              <a:pathLst>
                <a:path w="12347255" h="2651126">
                  <a:moveTo>
                    <a:pt x="0" y="0"/>
                  </a:moveTo>
                  <a:lnTo>
                    <a:pt x="12347255" y="0"/>
                  </a:lnTo>
                  <a:lnTo>
                    <a:pt x="12347255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47603"/>
              <a:ext cx="12347255" cy="25939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b="1" u="sng" dirty="0">
                  <a:solidFill>
                    <a:srgbClr val="000000"/>
                  </a:solidFill>
                  <a:latin typeface="Play Bold"/>
                  <a:ea typeface="Play Bold"/>
                  <a:cs typeface="Play Bold"/>
                  <a:sym typeface="Play Bold"/>
                </a:rPr>
                <a:t>ШІ в </a:t>
              </a:r>
              <a:r>
                <a:rPr lang="en-US" sz="6600" b="1" u="sng" dirty="0" err="1">
                  <a:solidFill>
                    <a:srgbClr val="000000"/>
                  </a:solidFill>
                  <a:latin typeface="Play Bold"/>
                  <a:ea typeface="Play Bold"/>
                  <a:cs typeface="Play Bold"/>
                  <a:sym typeface="Play Bold"/>
                </a:rPr>
                <a:t>енергоефективності</a:t>
              </a:r>
              <a:endParaRPr lang="en-US" sz="6600" b="1" u="sng" dirty="0">
                <a:solidFill>
                  <a:srgbClr val="000000"/>
                </a:solidFill>
                <a:latin typeface="Play Bold"/>
                <a:ea typeface="Play Bold"/>
                <a:cs typeface="Play Bold"/>
                <a:sym typeface="Play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3431" y="3390900"/>
            <a:ext cx="11967525" cy="7466373"/>
            <a:chOff x="-233692" y="-1188608"/>
            <a:chExt cx="15956701" cy="995516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723009" cy="8766556"/>
            </a:xfrm>
            <a:custGeom>
              <a:avLst/>
              <a:gdLst/>
              <a:ahLst/>
              <a:cxnLst/>
              <a:rect l="l" t="t" r="r" b="b"/>
              <a:pathLst>
                <a:path w="15723009" h="8766556">
                  <a:moveTo>
                    <a:pt x="0" y="0"/>
                  </a:moveTo>
                  <a:lnTo>
                    <a:pt x="15723009" y="0"/>
                  </a:lnTo>
                  <a:lnTo>
                    <a:pt x="15723009" y="8766556"/>
                  </a:lnTo>
                  <a:lnTo>
                    <a:pt x="0" y="87665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-233692" y="-1188608"/>
              <a:ext cx="15723010" cy="880465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906778" lvl="1" indent="-453389" algn="l">
                <a:lnSpc>
                  <a:spcPts val="4535"/>
                </a:lnSpc>
                <a:buFont typeface="Arial"/>
                <a:buChar char="•"/>
              </a:pP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ШІ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прогнозує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попит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енергію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щоб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збалансувати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пропозицію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зменшити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відходи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906778" lvl="1" indent="-453389" algn="l">
                <a:lnSpc>
                  <a:spcPts val="4535"/>
                </a:lnSpc>
                <a:buFont typeface="Arial"/>
                <a:buChar char="•"/>
              </a:pP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Він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оптимізує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системи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опалення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охолодження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освітлення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будівель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економії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енергії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906778" lvl="1" indent="-453389" algn="l">
                <a:lnSpc>
                  <a:spcPts val="4535"/>
                </a:lnSpc>
                <a:buFont typeface="Arial"/>
                <a:buChar char="•"/>
              </a:pP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ШІ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керує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розумними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мережами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інтегруючи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відновлювані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джерела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енергії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підвищуючи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надійність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906778" lvl="1" indent="-453389" algn="l">
                <a:lnSpc>
                  <a:spcPts val="4535"/>
                </a:lnSpc>
                <a:buFont typeface="Arial"/>
                <a:buChar char="•"/>
              </a:pP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Він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виявляє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неефективність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обладнання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забезпечуючи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проактивне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обслуговування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зниження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199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споживання</a:t>
              </a:r>
              <a:r>
                <a:rPr lang="en-US" sz="4199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906778" lvl="1" indent="-453389" algn="l">
                <a:lnSpc>
                  <a:spcPts val="4535"/>
                </a:lnSpc>
                <a:buFont typeface="Arial"/>
                <a:buChar char="•"/>
              </a:pPr>
              <a:endParaRPr lang="en-US" sz="41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l">
                <a:lnSpc>
                  <a:spcPts val="4535"/>
                </a:lnSpc>
              </a:pPr>
              <a:endParaRPr lang="en-US" sz="41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>
            <a:off x="13144500" y="428235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762000" y="4208749"/>
            <a:ext cx="12400419" cy="4366990"/>
            <a:chOff x="-861508" y="-215045"/>
            <a:chExt cx="16533892" cy="582265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672384" cy="5607608"/>
            </a:xfrm>
            <a:custGeom>
              <a:avLst/>
              <a:gdLst/>
              <a:ahLst/>
              <a:cxnLst/>
              <a:rect l="l" t="t" r="r" b="b"/>
              <a:pathLst>
                <a:path w="15672384" h="5607608">
                  <a:moveTo>
                    <a:pt x="0" y="0"/>
                  </a:moveTo>
                  <a:lnTo>
                    <a:pt x="15672384" y="0"/>
                  </a:lnTo>
                  <a:lnTo>
                    <a:pt x="15672384" y="5607608"/>
                  </a:lnTo>
                  <a:lnTo>
                    <a:pt x="0" y="56076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861508" y="-215045"/>
              <a:ext cx="15672384" cy="56457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Розумні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практики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кодування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зменшення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обчислювального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навантаження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Алгоритми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використанням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штучного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інтелекту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мінімізації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використання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енергії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при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обробці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даних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Кібербезпека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та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її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роль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у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зменшенні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використання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ресурсів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завдяки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оптимізації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АІ.</a:t>
              </a:r>
            </a:p>
            <a:p>
              <a:pPr algn="l">
                <a:lnSpc>
                  <a:spcPts val="4536"/>
                </a:lnSpc>
              </a:pPr>
              <a:endParaRPr lang="en-US" sz="4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8" name="Group 8"/>
          <p:cNvGrpSpPr/>
          <p:nvPr/>
        </p:nvGrpSpPr>
        <p:grpSpPr>
          <a:xfrm>
            <a:off x="1257300" y="1648904"/>
            <a:ext cx="15773400" cy="1988345"/>
            <a:chOff x="0" y="0"/>
            <a:chExt cx="21031200" cy="26511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1031200" cy="27082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020"/>
                </a:lnSpc>
              </a:pP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ШІ </a:t>
              </a: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для</a:t>
              </a: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обчислювальної</a:t>
              </a: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ефективності</a:t>
              </a:r>
              <a:endParaRPr lang="en-US" sz="6500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696825" y="3798533"/>
            <a:ext cx="4562475" cy="4562475"/>
          </a:xfrm>
          <a:custGeom>
            <a:avLst/>
            <a:gdLst/>
            <a:ahLst/>
            <a:cxnLst/>
            <a:rect l="l" t="t" r="r" b="b"/>
            <a:pathLst>
              <a:path w="4562475" h="4562475">
                <a:moveTo>
                  <a:pt x="0" y="0"/>
                </a:moveTo>
                <a:lnTo>
                  <a:pt x="4562475" y="0"/>
                </a:lnTo>
                <a:lnTo>
                  <a:pt x="4562475" y="4562475"/>
                </a:lnTo>
                <a:lnTo>
                  <a:pt x="0" y="45624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872416" y="3912108"/>
            <a:ext cx="11754288" cy="5346192"/>
            <a:chOff x="0" y="0"/>
            <a:chExt cx="15672384" cy="71282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672384" cy="7128256"/>
            </a:xfrm>
            <a:custGeom>
              <a:avLst/>
              <a:gdLst/>
              <a:ahLst/>
              <a:cxnLst/>
              <a:rect l="l" t="t" r="r" b="b"/>
              <a:pathLst>
                <a:path w="15672384" h="7128256">
                  <a:moveTo>
                    <a:pt x="0" y="0"/>
                  </a:moveTo>
                  <a:lnTo>
                    <a:pt x="15672384" y="0"/>
                  </a:lnTo>
                  <a:lnTo>
                    <a:pt x="15672384" y="7128256"/>
                  </a:lnTo>
                  <a:lnTo>
                    <a:pt x="0" y="71282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5672384" cy="71663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Ключові концепції ШІ та </a:t>
              </a:r>
              <a:r>
                <a:rPr lang="en-US" sz="42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реальні застосування у сфері сталого розвитку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Практичні навички </a:t>
              </a: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застосування ШІ в охороні здоров'я, екології, енергетиці та управлінні ресурсами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Інструменти для аналізу, пропонування та оцінки рішень у </a:t>
              </a: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сфері </a:t>
              </a:r>
              <a:r>
                <a:rPr lang="en-US" sz="42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ШІ </a:t>
              </a: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 сталого майбутнього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Критичне розуміння </a:t>
              </a:r>
              <a:r>
                <a:rPr lang="en-US" sz="42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поточних тенденцій та майбутніх можливостей штучного </a:t>
              </a: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інтелекту</a:t>
              </a:r>
            </a:p>
            <a:p>
              <a:pPr algn="l">
                <a:lnSpc>
                  <a:spcPts val="4536"/>
                </a:lnSpc>
              </a:pPr>
              <a:endParaRPr lang="en-US" sz="4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8" name="Group 8"/>
          <p:cNvGrpSpPr/>
          <p:nvPr/>
        </p:nvGrpSpPr>
        <p:grpSpPr>
          <a:xfrm>
            <a:off x="1158528" y="1348660"/>
            <a:ext cx="17869091" cy="2449873"/>
            <a:chOff x="-2794255" y="-615371"/>
            <a:chExt cx="23825455" cy="32664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-2794255" y="-615371"/>
              <a:ext cx="21031200" cy="27082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020"/>
                </a:lnSpc>
              </a:pP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Що</a:t>
              </a: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пропонує</a:t>
              </a: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вам</a:t>
              </a: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цей</a:t>
              </a:r>
              <a:r>
                <a:rPr lang="en-US" sz="6500" b="1" u="sng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6500" b="1" u="sng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курс</a:t>
              </a:r>
              <a:endParaRPr lang="en-US" sz="6500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3298637" y="3912108"/>
            <a:ext cx="4324320" cy="4335158"/>
          </a:xfrm>
          <a:custGeom>
            <a:avLst/>
            <a:gdLst/>
            <a:ahLst/>
            <a:cxnLst/>
            <a:rect l="l" t="t" r="r" b="b"/>
            <a:pathLst>
              <a:path w="4324320" h="4335158">
                <a:moveTo>
                  <a:pt x="0" y="0"/>
                </a:moveTo>
                <a:lnTo>
                  <a:pt x="4324320" y="0"/>
                </a:lnTo>
                <a:lnTo>
                  <a:pt x="4324320" y="4335158"/>
                </a:lnTo>
                <a:lnTo>
                  <a:pt x="0" y="43351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872416" y="3463415"/>
            <a:ext cx="12462584" cy="5917692"/>
            <a:chOff x="0" y="0"/>
            <a:chExt cx="15672384" cy="78902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672384" cy="7890256"/>
            </a:xfrm>
            <a:custGeom>
              <a:avLst/>
              <a:gdLst/>
              <a:ahLst/>
              <a:cxnLst/>
              <a:rect l="l" t="t" r="r" b="b"/>
              <a:pathLst>
                <a:path w="15672384" h="7890256">
                  <a:moveTo>
                    <a:pt x="0" y="0"/>
                  </a:moveTo>
                  <a:lnTo>
                    <a:pt x="15672384" y="0"/>
                  </a:lnTo>
                  <a:lnTo>
                    <a:pt x="15672384" y="7890256"/>
                  </a:lnTo>
                  <a:lnTo>
                    <a:pt x="0" y="78902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5672384" cy="79283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Штучний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інтелект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-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це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потужний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інструмент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для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просування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сталого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розвитку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ключових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секторах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Ефективне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використання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штучного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інтелекту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призводить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до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більш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раціонального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управління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ресурсами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та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кращого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прийняття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рішень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Для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максимізації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переваг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і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мінімізації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ризиків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необхідно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вирішувати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етичні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проблеми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Постійне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навчання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та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адаптація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мають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важливе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b="1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значення</a:t>
              </a:r>
              <a:r>
                <a:rPr lang="en-US" sz="42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в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міру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розвитку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технології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штучного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200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інтелекту</a:t>
              </a:r>
              <a:r>
                <a:rPr lang="en-US" sz="4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algn="l">
                <a:lnSpc>
                  <a:spcPts val="4536"/>
                </a:lnSpc>
              </a:pPr>
              <a:endParaRPr lang="en-US" sz="4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8" name="Group 8"/>
          <p:cNvGrpSpPr/>
          <p:nvPr/>
        </p:nvGrpSpPr>
        <p:grpSpPr>
          <a:xfrm>
            <a:off x="1295400" y="905893"/>
            <a:ext cx="12842124" cy="2726106"/>
            <a:chOff x="-3806767" y="-983681"/>
            <a:chExt cx="17122833" cy="363480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316066" cy="2651126"/>
            </a:xfrm>
            <a:custGeom>
              <a:avLst/>
              <a:gdLst/>
              <a:ahLst/>
              <a:cxnLst/>
              <a:rect l="l" t="t" r="r" b="b"/>
              <a:pathLst>
                <a:path w="13316066" h="2651126">
                  <a:moveTo>
                    <a:pt x="0" y="0"/>
                  </a:moveTo>
                  <a:lnTo>
                    <a:pt x="13316066" y="0"/>
                  </a:lnTo>
                  <a:lnTo>
                    <a:pt x="13316066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-3806767" y="-983681"/>
              <a:ext cx="13316066" cy="27082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020"/>
                </a:lnSpc>
              </a:pPr>
              <a:r>
                <a:rPr lang="en-US" sz="6500" b="1" u="sng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Висновки</a:t>
              </a:r>
              <a:endParaRPr lang="en-US" sz="6500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3030200" y="4229100"/>
            <a:ext cx="4621004" cy="3810000"/>
          </a:xfrm>
          <a:custGeom>
            <a:avLst/>
            <a:gdLst/>
            <a:ahLst/>
            <a:cxnLst/>
            <a:rect l="l" t="t" r="r" b="b"/>
            <a:pathLst>
              <a:path w="5673152" h="4836362">
                <a:moveTo>
                  <a:pt x="0" y="0"/>
                </a:moveTo>
                <a:lnTo>
                  <a:pt x="5673153" y="0"/>
                </a:lnTo>
                <a:lnTo>
                  <a:pt x="5673153" y="4836362"/>
                </a:lnTo>
                <a:lnTo>
                  <a:pt x="0" y="48363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680</Words>
  <Application>Microsoft Office PowerPoint</Application>
  <PresentationFormat>Custom</PresentationFormat>
  <Paragraphs>90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Calibri</vt:lpstr>
      <vt:lpstr>Arial</vt:lpstr>
      <vt:lpstr>Calibri (MS) Bold</vt:lpstr>
      <vt:lpstr>Arial Bold</vt:lpstr>
      <vt:lpstr>Play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Що ви дізнаєтесь на цьому курсі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</dc:title>
  <dc:creator>Elena</dc:creator>
  <cp:keywords>, docId:7E71D84D92E7F55FF4108B122409E681</cp:keywords>
  <cp:lastModifiedBy>Elena Khomiak</cp:lastModifiedBy>
  <cp:revision>4</cp:revision>
  <dcterms:created xsi:type="dcterms:W3CDTF">2006-08-16T00:00:00Z</dcterms:created>
  <dcterms:modified xsi:type="dcterms:W3CDTF">2025-12-12T12:26:21Z</dcterms:modified>
  <dc:identifier>DAGoL0Ttmb8</dc:identifier>
</cp:coreProperties>
</file>