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Play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j8Vr8BBf3kzeIInj4maGjogYo7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Play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2" name="Google Shape;112;p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30" name="Google Shape;130;p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132" name="Google Shape;132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8" name="Google Shape;148;p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72" name="Google Shape;172;p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0" name="Google Shape;190;p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8" name="Google Shape;208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nursing student searching for reliable health articles.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teaching student filtering lesson plan resources.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CS student refining searches for AI research papers.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10" name="Google Shape;210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2" name="Google Shape;232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34" name="Google Shape;234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0" name="Google Shape;250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researching vaccines needs to distinguish scientific studies from misinformation.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52" name="Google Shape;252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8" name="Google Shape;268;p1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searching “Is AI dangerous?” might only see negative articles unless they adjust their search.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70" name="Google Shape;270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6" name="Google Shape;286;p1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searching “Is AI dangerous?” might only see negative articles unless they adjust their search.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88" name="Google Shape;288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4" name="Google Shape;304;p1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searching “Is AI dangerous?” might only see negative articles unless they adjust their search.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306" name="Google Shape;306;p1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"/>
          <p:cNvGrpSpPr/>
          <p:nvPr/>
        </p:nvGrpSpPr>
        <p:grpSpPr>
          <a:xfrm>
            <a:off x="0" y="-160986"/>
            <a:ext cx="18288000" cy="1495530"/>
            <a:chOff x="0" y="-38100"/>
            <a:chExt cx="4816593" cy="393884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4816592" cy="355784"/>
            </a:xfrm>
            <a:custGeom>
              <a:rect b="b" l="l" r="r" t="t"/>
              <a:pathLst>
                <a:path extrusionOk="0" h="35578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5784"/>
                  </a:lnTo>
                  <a:lnTo>
                    <a:pt x="0" y="355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4" name="Google Shape;94;p1"/>
            <p:cNvSpPr txBox="1"/>
            <p:nvPr/>
          </p:nvSpPr>
          <p:spPr>
            <a:xfrm>
              <a:off x="0" y="-38100"/>
              <a:ext cx="4816593" cy="3938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445324" y="1520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96" name="Google Shape;96;p1"/>
          <p:cNvSpPr/>
          <p:nvPr/>
        </p:nvSpPr>
        <p:spPr>
          <a:xfrm>
            <a:off x="6749560" y="94888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97" name="Google Shape;97;p1"/>
          <p:cNvGrpSpPr/>
          <p:nvPr/>
        </p:nvGrpSpPr>
        <p:grpSpPr>
          <a:xfrm>
            <a:off x="348994" y="4059665"/>
            <a:ext cx="17590049" cy="2362423"/>
            <a:chOff x="0" y="-737125"/>
            <a:chExt cx="23453400" cy="3149897"/>
          </a:xfrm>
        </p:grpSpPr>
        <p:sp>
          <p:nvSpPr>
            <p:cNvPr id="98" name="Google Shape;98;p1"/>
            <p:cNvSpPr/>
            <p:nvPr/>
          </p:nvSpPr>
          <p:spPr>
            <a:xfrm>
              <a:off x="0" y="0"/>
              <a:ext cx="23453350" cy="2412772"/>
            </a:xfrm>
            <a:custGeom>
              <a:rect b="b" l="l" r="r" t="t"/>
              <a:pathLst>
                <a:path extrusionOk="0" h="2412772" w="23453350">
                  <a:moveTo>
                    <a:pt x="0" y="0"/>
                  </a:moveTo>
                  <a:lnTo>
                    <a:pt x="23453350" y="0"/>
                  </a:lnTo>
                  <a:lnTo>
                    <a:pt x="23453350" y="2412772"/>
                  </a:lnTo>
                  <a:lnTo>
                    <a:pt x="0" y="2412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99" name="Google Shape;99;p1"/>
            <p:cNvSpPr txBox="1"/>
            <p:nvPr/>
          </p:nvSpPr>
          <p:spPr>
            <a:xfrm>
              <a:off x="0" y="-737125"/>
              <a:ext cx="23453400" cy="24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Contributing to a Sustainable Future</a:t>
              </a:r>
              <a:endParaRPr/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2286000" y="6234349"/>
            <a:ext cx="13716000" cy="1346782"/>
            <a:chOff x="0" y="-38100"/>
            <a:chExt cx="18288000" cy="1795710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8288000" cy="1757609"/>
            </a:xfrm>
            <a:custGeom>
              <a:rect b="b" l="l" r="r" t="t"/>
              <a:pathLst>
                <a:path extrusionOk="0" h="1757609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1757609"/>
                  </a:lnTo>
                  <a:lnTo>
                    <a:pt x="0" y="17576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8288000" cy="17957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1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Section 1: </a:t>
              </a:r>
              <a:r>
                <a:rPr b="1" i="0" lang="en-US" sz="4199" u="none" cap="none" strike="noStrike">
                  <a:solidFill>
                    <a:srgbClr val="000000"/>
                  </a:solidFill>
                </a:rPr>
                <a:t>Ethical Implications of Human Actions</a:t>
              </a:r>
              <a:endParaRPr b="1"/>
            </a:p>
          </p:txBody>
        </p:sp>
      </p:grpSp>
      <p:sp>
        <p:nvSpPr>
          <p:cNvPr id="103" name="Google Shape;103;p1"/>
          <p:cNvSpPr/>
          <p:nvPr/>
        </p:nvSpPr>
        <p:spPr>
          <a:xfrm>
            <a:off x="13716000" y="-16325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118" name="Google Shape;118;p3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119" name="Google Shape;119;p3"/>
          <p:cNvGrpSpPr/>
          <p:nvPr/>
        </p:nvGrpSpPr>
        <p:grpSpPr>
          <a:xfrm>
            <a:off x="4119113" y="2127870"/>
            <a:ext cx="10049774" cy="1305243"/>
            <a:chOff x="0" y="-133350"/>
            <a:chExt cx="13399698" cy="1740323"/>
          </a:xfrm>
        </p:grpSpPr>
        <p:sp>
          <p:nvSpPr>
            <p:cNvPr id="120" name="Google Shape;120;p3"/>
            <p:cNvSpPr/>
            <p:nvPr/>
          </p:nvSpPr>
          <p:spPr>
            <a:xfrm>
              <a:off x="0" y="0"/>
              <a:ext cx="13399698" cy="1606973"/>
            </a:xfrm>
            <a:custGeom>
              <a:rect b="b" l="l" r="r" t="t"/>
              <a:pathLst>
                <a:path extrusionOk="0" h="1606973" w="13399698">
                  <a:moveTo>
                    <a:pt x="0" y="0"/>
                  </a:moveTo>
                  <a:lnTo>
                    <a:pt x="13399698" y="0"/>
                  </a:lnTo>
                  <a:lnTo>
                    <a:pt x="13399698" y="1606973"/>
                  </a:lnTo>
                  <a:lnTo>
                    <a:pt x="0" y="1606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21" name="Google Shape;121;p3"/>
            <p:cNvSpPr txBox="1"/>
            <p:nvPr/>
          </p:nvSpPr>
          <p:spPr>
            <a:xfrm>
              <a:off x="0" y="-133350"/>
              <a:ext cx="13399698" cy="17403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Learning Objectives:</a:t>
              </a:r>
              <a:endParaRPr/>
            </a:p>
          </p:txBody>
        </p:sp>
      </p:grpSp>
      <p:sp>
        <p:nvSpPr>
          <p:cNvPr id="122" name="Google Shape;122;p3"/>
          <p:cNvSpPr/>
          <p:nvPr/>
        </p:nvSpPr>
        <p:spPr>
          <a:xfrm>
            <a:off x="13238982" y="-16325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3" name="Google Shape;123;p3"/>
          <p:cNvGrpSpPr/>
          <p:nvPr/>
        </p:nvGrpSpPr>
        <p:grpSpPr>
          <a:xfrm>
            <a:off x="993058" y="3682819"/>
            <a:ext cx="10698141" cy="5338610"/>
            <a:chOff x="0" y="-123825"/>
            <a:chExt cx="14264187" cy="7118147"/>
          </a:xfrm>
        </p:grpSpPr>
        <p:sp>
          <p:nvSpPr>
            <p:cNvPr id="124" name="Google Shape;124;p3"/>
            <p:cNvSpPr/>
            <p:nvPr/>
          </p:nvSpPr>
          <p:spPr>
            <a:xfrm>
              <a:off x="0" y="0"/>
              <a:ext cx="14264187" cy="6994322"/>
            </a:xfrm>
            <a:custGeom>
              <a:rect b="b" l="l" r="r" t="t"/>
              <a:pathLst>
                <a:path extrusionOk="0" h="6994322" w="14264187">
                  <a:moveTo>
                    <a:pt x="0" y="0"/>
                  </a:moveTo>
                  <a:lnTo>
                    <a:pt x="14264187" y="0"/>
                  </a:lnTo>
                  <a:lnTo>
                    <a:pt x="14264187" y="6994322"/>
                  </a:lnTo>
                  <a:lnTo>
                    <a:pt x="0" y="69943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25" name="Google Shape;125;p3"/>
            <p:cNvSpPr txBox="1"/>
            <p:nvPr/>
          </p:nvSpPr>
          <p:spPr>
            <a:xfrm>
              <a:off x="0" y="-123825"/>
              <a:ext cx="14264186" cy="71181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437147" lvl="1" marL="874295" marR="0" rtl="0" algn="l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Describe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ethical concepts 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related to sustainability and human impact on the environment.</a:t>
              </a:r>
              <a:endParaRPr/>
            </a:p>
            <a:p>
              <a:pPr indent="-437147" lvl="1" marL="874295" marR="0" rtl="0" algn="l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Discuss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major ethical challenges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and dilemmas in daily life and professional practice.</a:t>
              </a:r>
              <a:endParaRPr/>
            </a:p>
            <a:p>
              <a:pPr indent="-437147" lvl="1" marL="874295" marR="0" rtl="0" algn="l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Apply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ethical frameworks to analyze the consequences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of human actions.</a:t>
              </a:r>
              <a:endParaRPr/>
            </a:p>
          </p:txBody>
        </p:sp>
      </p:grpSp>
      <p:sp>
        <p:nvSpPr>
          <p:cNvPr id="126" name="Google Shape;126;p3"/>
          <p:cNvSpPr/>
          <p:nvPr/>
        </p:nvSpPr>
        <p:spPr>
          <a:xfrm flipH="1">
            <a:off x="12351623" y="4052076"/>
            <a:ext cx="4907677" cy="4692966"/>
          </a:xfrm>
          <a:custGeom>
            <a:rect b="b" l="l" r="r" t="t"/>
            <a:pathLst>
              <a:path extrusionOk="0" h="4692966" w="4907677">
                <a:moveTo>
                  <a:pt x="4907677" y="0"/>
                </a:moveTo>
                <a:lnTo>
                  <a:pt x="0" y="0"/>
                </a:lnTo>
                <a:lnTo>
                  <a:pt x="0" y="4692966"/>
                </a:lnTo>
                <a:lnTo>
                  <a:pt x="4907677" y="4692966"/>
                </a:lnTo>
                <a:lnTo>
                  <a:pt x="490767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136" name="Google Shape;136;p4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137" name="Google Shape;137;p4"/>
          <p:cNvGrpSpPr/>
          <p:nvPr/>
        </p:nvGrpSpPr>
        <p:grpSpPr>
          <a:xfrm>
            <a:off x="5921053" y="1715463"/>
            <a:ext cx="7877907" cy="2031206"/>
            <a:chOff x="0" y="-57150"/>
            <a:chExt cx="10503876" cy="2708276"/>
          </a:xfrm>
        </p:grpSpPr>
        <p:sp>
          <p:nvSpPr>
            <p:cNvPr id="138" name="Google Shape;138;p4"/>
            <p:cNvSpPr/>
            <p:nvPr/>
          </p:nvSpPr>
          <p:spPr>
            <a:xfrm>
              <a:off x="0" y="0"/>
              <a:ext cx="10503876" cy="2651126"/>
            </a:xfrm>
            <a:custGeom>
              <a:rect b="b" l="l" r="r" t="t"/>
              <a:pathLst>
                <a:path extrusionOk="0" h="2651126" w="10503876">
                  <a:moveTo>
                    <a:pt x="0" y="0"/>
                  </a:moveTo>
                  <a:lnTo>
                    <a:pt x="10503876" y="0"/>
                  </a:lnTo>
                  <a:lnTo>
                    <a:pt x="1050387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39" name="Google Shape;139;p4"/>
            <p:cNvSpPr txBox="1"/>
            <p:nvPr/>
          </p:nvSpPr>
          <p:spPr>
            <a:xfrm>
              <a:off x="0" y="-57150"/>
              <a:ext cx="10503876" cy="27082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Why This Matters?</a:t>
              </a:r>
              <a:endParaRPr/>
            </a:p>
          </p:txBody>
        </p:sp>
      </p:grpSp>
      <p:grpSp>
        <p:nvGrpSpPr>
          <p:cNvPr id="140" name="Google Shape;140;p4"/>
          <p:cNvGrpSpPr/>
          <p:nvPr/>
        </p:nvGrpSpPr>
        <p:grpSpPr>
          <a:xfrm>
            <a:off x="1275707" y="4232445"/>
            <a:ext cx="12025495" cy="4841114"/>
            <a:chOff x="0" y="-38100"/>
            <a:chExt cx="16033993" cy="6454818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16033993" cy="6416718"/>
            </a:xfrm>
            <a:custGeom>
              <a:rect b="b" l="l" r="r" t="t"/>
              <a:pathLst>
                <a:path extrusionOk="0" h="6416718" w="16033993">
                  <a:moveTo>
                    <a:pt x="0" y="0"/>
                  </a:moveTo>
                  <a:lnTo>
                    <a:pt x="16033993" y="0"/>
                  </a:lnTo>
                  <a:lnTo>
                    <a:pt x="16033993" y="6416718"/>
                  </a:lnTo>
                  <a:lnTo>
                    <a:pt x="0" y="64167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42" name="Google Shape;142;p4"/>
            <p:cNvSpPr txBox="1"/>
            <p:nvPr/>
          </p:nvSpPr>
          <p:spPr>
            <a:xfrm>
              <a:off x="0" y="-38100"/>
              <a:ext cx="16033992" cy="6454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427702" lvl="1" marL="855404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b="1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Environmental Impact:</a:t>
              </a:r>
              <a:r>
                <a:rPr b="0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Our actions, especially consumption, are contributing to climate change, resource depletion, and environmental degradation.</a:t>
              </a:r>
              <a:endParaRPr/>
            </a:p>
            <a:p>
              <a:pPr indent="-427583" lvl="1" marL="855167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b="1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Social Consequences:</a:t>
              </a:r>
              <a:r>
                <a:rPr b="0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Ethical choices affect social equity, human rights, and future generations.</a:t>
              </a:r>
              <a:endParaRPr/>
            </a:p>
            <a:p>
              <a:pPr indent="-427702" lvl="1" marL="855404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b="1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Global Responsibility:</a:t>
              </a:r>
              <a:r>
                <a:rPr b="0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Addressing these issues requires a collective effort to balance personal choices with global sustainability goals.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4"/>
          <p:cNvSpPr/>
          <p:nvPr/>
        </p:nvSpPr>
        <p:spPr>
          <a:xfrm>
            <a:off x="13301202" y="-56444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4"/>
          <p:cNvSpPr/>
          <p:nvPr/>
        </p:nvSpPr>
        <p:spPr>
          <a:xfrm>
            <a:off x="13551952" y="4213395"/>
            <a:ext cx="4100598" cy="4653160"/>
          </a:xfrm>
          <a:custGeom>
            <a:rect b="b" l="l" r="r" t="t"/>
            <a:pathLst>
              <a:path extrusionOk="0" h="4653160" w="4100598">
                <a:moveTo>
                  <a:pt x="0" y="0"/>
                </a:moveTo>
                <a:lnTo>
                  <a:pt x="4100598" y="0"/>
                </a:lnTo>
                <a:lnTo>
                  <a:pt x="4100598" y="4653160"/>
                </a:lnTo>
                <a:lnTo>
                  <a:pt x="0" y="4653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154" name="Google Shape;154;p5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155" name="Google Shape;155;p5"/>
          <p:cNvGrpSpPr/>
          <p:nvPr/>
        </p:nvGrpSpPr>
        <p:grpSpPr>
          <a:xfrm>
            <a:off x="4709574" y="1334544"/>
            <a:ext cx="10273950" cy="1707753"/>
            <a:chOff x="0" y="-677650"/>
            <a:chExt cx="13698600" cy="2277003"/>
          </a:xfrm>
        </p:grpSpPr>
        <p:sp>
          <p:nvSpPr>
            <p:cNvPr id="156" name="Google Shape;156;p5"/>
            <p:cNvSpPr/>
            <p:nvPr/>
          </p:nvSpPr>
          <p:spPr>
            <a:xfrm>
              <a:off x="0" y="0"/>
              <a:ext cx="13698460" cy="1599353"/>
            </a:xfrm>
            <a:custGeom>
              <a:rect b="b" l="l" r="r" t="t"/>
              <a:pathLst>
                <a:path extrusionOk="0" h="1599353" w="13698460">
                  <a:moveTo>
                    <a:pt x="0" y="0"/>
                  </a:moveTo>
                  <a:lnTo>
                    <a:pt x="13698460" y="0"/>
                  </a:lnTo>
                  <a:lnTo>
                    <a:pt x="13698460" y="1599353"/>
                  </a:lnTo>
                  <a:lnTo>
                    <a:pt x="0" y="15993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57" name="Google Shape;157;p5"/>
            <p:cNvSpPr txBox="1"/>
            <p:nvPr/>
          </p:nvSpPr>
          <p:spPr>
            <a:xfrm>
              <a:off x="0" y="-677650"/>
              <a:ext cx="13698600" cy="165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Issues in This Topic</a:t>
              </a:r>
              <a:endParaRPr/>
            </a:p>
          </p:txBody>
        </p:sp>
      </p:grpSp>
      <p:grpSp>
        <p:nvGrpSpPr>
          <p:cNvPr id="158" name="Google Shape;158;p5"/>
          <p:cNvGrpSpPr/>
          <p:nvPr/>
        </p:nvGrpSpPr>
        <p:grpSpPr>
          <a:xfrm>
            <a:off x="637944" y="3101973"/>
            <a:ext cx="12223235" cy="6804151"/>
            <a:chOff x="0" y="-598083"/>
            <a:chExt cx="16297646" cy="9072201"/>
          </a:xfrm>
        </p:grpSpPr>
        <p:sp>
          <p:nvSpPr>
            <p:cNvPr id="159" name="Google Shape;159;p5"/>
            <p:cNvSpPr/>
            <p:nvPr/>
          </p:nvSpPr>
          <p:spPr>
            <a:xfrm>
              <a:off x="0" y="0"/>
              <a:ext cx="16297646" cy="8474118"/>
            </a:xfrm>
            <a:custGeom>
              <a:rect b="b" l="l" r="r" t="t"/>
              <a:pathLst>
                <a:path extrusionOk="0" h="8474118" w="16297646">
                  <a:moveTo>
                    <a:pt x="0" y="0"/>
                  </a:moveTo>
                  <a:lnTo>
                    <a:pt x="16297646" y="0"/>
                  </a:lnTo>
                  <a:lnTo>
                    <a:pt x="16297646" y="8474118"/>
                  </a:lnTo>
                  <a:lnTo>
                    <a:pt x="0" y="84741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60" name="Google Shape;160;p5"/>
            <p:cNvSpPr txBox="1"/>
            <p:nvPr/>
          </p:nvSpPr>
          <p:spPr>
            <a:xfrm>
              <a:off x="0" y="-598083"/>
              <a:ext cx="16297500" cy="851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421310" lvl="1" marL="84262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b="1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Overconsumption</a:t>
              </a:r>
              <a:r>
                <a:rPr b="0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The growing demand for resources and the resulting waste are unsustainable.</a:t>
              </a:r>
              <a:endParaRPr/>
            </a:p>
            <a:p>
              <a:pPr indent="-421310" lvl="1" marL="84262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b="1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Environmental Degradation:</a:t>
              </a:r>
              <a:r>
                <a:rPr b="0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Activities like deforestation, pollution, and overfishing threaten biodiversity and ecosystems.</a:t>
              </a:r>
              <a:endParaRPr/>
            </a:p>
            <a:p>
              <a:pPr indent="-421310" lvl="1" marL="84262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b="1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Digital Responsibility:</a:t>
              </a:r>
              <a:r>
                <a:rPr b="0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The rapid growth of technology raises ethical concerns around privacy, data use, and AI.</a:t>
              </a:r>
              <a:endParaRPr/>
            </a:p>
            <a:p>
              <a:pPr indent="-421310" lvl="1" marL="84262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b="1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Social Inequality:</a:t>
              </a:r>
              <a:r>
                <a:rPr b="0" i="0" lang="en-US" sz="3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Ethical issues arise when certain groups disproportionately bear the costs of environmental and technological changes.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" name="Google Shape;161;p5"/>
          <p:cNvSpPr/>
          <p:nvPr/>
        </p:nvSpPr>
        <p:spPr>
          <a:xfrm>
            <a:off x="13384161" y="-16325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5"/>
          <p:cNvSpPr/>
          <p:nvPr/>
        </p:nvSpPr>
        <p:spPr>
          <a:xfrm>
            <a:off x="12861177" y="3839710"/>
            <a:ext cx="4871874" cy="4908689"/>
          </a:xfrm>
          <a:custGeom>
            <a:rect b="b" l="l" r="r" t="t"/>
            <a:pathLst>
              <a:path extrusionOk="0" h="4908689" w="4871874">
                <a:moveTo>
                  <a:pt x="0" y="0"/>
                </a:moveTo>
                <a:lnTo>
                  <a:pt x="4871875" y="0"/>
                </a:lnTo>
                <a:lnTo>
                  <a:pt x="4871875" y="4908689"/>
                </a:lnTo>
                <a:lnTo>
                  <a:pt x="0" y="4908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860"/>
            <a:ext cx="18288000" cy="1024128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/>
          <p:nvPr>
            <p:ph type="ctrTitle"/>
          </p:nvPr>
        </p:nvSpPr>
        <p:spPr>
          <a:xfrm>
            <a:off x="2707106" y="3859571"/>
            <a:ext cx="12873789" cy="334938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lang="en-US" sz="10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Tools to Understand the Problem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178" name="Google Shape;178;p7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179" name="Google Shape;179;p7"/>
          <p:cNvGrpSpPr/>
          <p:nvPr/>
        </p:nvGrpSpPr>
        <p:grpSpPr>
          <a:xfrm>
            <a:off x="3100090" y="1282157"/>
            <a:ext cx="13664650" cy="2031206"/>
            <a:chOff x="0" y="-57150"/>
            <a:chExt cx="18219533" cy="2708276"/>
          </a:xfrm>
        </p:grpSpPr>
        <p:sp>
          <p:nvSpPr>
            <p:cNvPr id="180" name="Google Shape;180;p7"/>
            <p:cNvSpPr/>
            <p:nvPr/>
          </p:nvSpPr>
          <p:spPr>
            <a:xfrm>
              <a:off x="0" y="0"/>
              <a:ext cx="18219533" cy="2651126"/>
            </a:xfrm>
            <a:custGeom>
              <a:rect b="b" l="l" r="r" t="t"/>
              <a:pathLst>
                <a:path extrusionOk="0" h="2651126" w="18219533">
                  <a:moveTo>
                    <a:pt x="0" y="0"/>
                  </a:moveTo>
                  <a:lnTo>
                    <a:pt x="18219533" y="0"/>
                  </a:lnTo>
                  <a:lnTo>
                    <a:pt x="1821953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81" name="Google Shape;181;p7"/>
            <p:cNvSpPr txBox="1"/>
            <p:nvPr/>
          </p:nvSpPr>
          <p:spPr>
            <a:xfrm>
              <a:off x="0" y="-57150"/>
              <a:ext cx="18219533" cy="27082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Tools to Understand the Problem</a:t>
              </a:r>
              <a:endParaRPr/>
            </a:p>
          </p:txBody>
        </p:sp>
      </p:grpSp>
      <p:grpSp>
        <p:nvGrpSpPr>
          <p:cNvPr id="182" name="Google Shape;182;p7"/>
          <p:cNvGrpSpPr/>
          <p:nvPr/>
        </p:nvGrpSpPr>
        <p:grpSpPr>
          <a:xfrm>
            <a:off x="1319675" y="3623701"/>
            <a:ext cx="11590630" cy="6517767"/>
            <a:chOff x="0" y="-38100"/>
            <a:chExt cx="15454173" cy="8690356"/>
          </a:xfrm>
        </p:grpSpPr>
        <p:sp>
          <p:nvSpPr>
            <p:cNvPr id="183" name="Google Shape;183;p7"/>
            <p:cNvSpPr/>
            <p:nvPr/>
          </p:nvSpPr>
          <p:spPr>
            <a:xfrm>
              <a:off x="0" y="0"/>
              <a:ext cx="15454173" cy="8652256"/>
            </a:xfrm>
            <a:custGeom>
              <a:rect b="b" l="l" r="r" t="t"/>
              <a:pathLst>
                <a:path extrusionOk="0" h="8652256" w="15454173">
                  <a:moveTo>
                    <a:pt x="0" y="0"/>
                  </a:moveTo>
                  <a:lnTo>
                    <a:pt x="15454173" y="0"/>
                  </a:lnTo>
                  <a:lnTo>
                    <a:pt x="15454173" y="8652256"/>
                  </a:lnTo>
                  <a:lnTo>
                    <a:pt x="0" y="8652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84" name="Google Shape;184;p7"/>
            <p:cNvSpPr txBox="1"/>
            <p:nvPr/>
          </p:nvSpPr>
          <p:spPr>
            <a:xfrm>
              <a:off x="0" y="-38100"/>
              <a:ext cx="15454173" cy="86903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Ethical Frameworks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 analyze ethical dilemmas, we use various philosophical frameworks: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465658" lvl="1" marL="931316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Utilitarianism:</a:t>
              </a: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Focuses on the greatest good for the greatest number.</a:t>
              </a:r>
              <a:endParaRPr/>
            </a:p>
            <a:p>
              <a:pPr indent="-465658" lvl="1" marL="931316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Deontology:</a:t>
              </a: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Emphasizes duty and moral principles over consequences.</a:t>
              </a:r>
              <a:endParaRPr/>
            </a:p>
            <a:p>
              <a:pPr indent="-465658" lvl="1" marL="931316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Virtue Ethics: Focuses on moral character and virtuous behavior.</a:t>
              </a:r>
              <a:endParaRPr/>
            </a:p>
            <a:p>
              <a:pPr indent="-465771" lvl="1" marL="93154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p7"/>
          <p:cNvSpPr/>
          <p:nvPr/>
        </p:nvSpPr>
        <p:spPr>
          <a:xfrm>
            <a:off x="13429460" y="-25850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>
            <a:off x="12910305" y="4414009"/>
            <a:ext cx="4924311" cy="4844291"/>
          </a:xfrm>
          <a:custGeom>
            <a:rect b="b" l="l" r="r" t="t"/>
            <a:pathLst>
              <a:path extrusionOk="0" h="4844291" w="4924311">
                <a:moveTo>
                  <a:pt x="0" y="0"/>
                </a:moveTo>
                <a:lnTo>
                  <a:pt x="4924311" y="0"/>
                </a:lnTo>
                <a:lnTo>
                  <a:pt x="4924311" y="4844291"/>
                </a:lnTo>
                <a:lnTo>
                  <a:pt x="0" y="4844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196" name="Google Shape;196;p8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197" name="Google Shape;197;p8"/>
          <p:cNvGrpSpPr/>
          <p:nvPr/>
        </p:nvGrpSpPr>
        <p:grpSpPr>
          <a:xfrm>
            <a:off x="2738235" y="1354734"/>
            <a:ext cx="13251145" cy="2031208"/>
            <a:chOff x="0" y="-57150"/>
            <a:chExt cx="17668193" cy="2708276"/>
          </a:xfrm>
        </p:grpSpPr>
        <p:sp>
          <p:nvSpPr>
            <p:cNvPr id="198" name="Google Shape;198;p8"/>
            <p:cNvSpPr/>
            <p:nvPr/>
          </p:nvSpPr>
          <p:spPr>
            <a:xfrm>
              <a:off x="0" y="0"/>
              <a:ext cx="17668193" cy="2651126"/>
            </a:xfrm>
            <a:custGeom>
              <a:rect b="b" l="l" r="r" t="t"/>
              <a:pathLst>
                <a:path extrusionOk="0" h="2651126" w="17668193">
                  <a:moveTo>
                    <a:pt x="0" y="0"/>
                  </a:moveTo>
                  <a:lnTo>
                    <a:pt x="17668193" y="0"/>
                  </a:lnTo>
                  <a:lnTo>
                    <a:pt x="1766819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99" name="Google Shape;199;p8"/>
            <p:cNvSpPr txBox="1"/>
            <p:nvPr/>
          </p:nvSpPr>
          <p:spPr>
            <a:xfrm>
              <a:off x="0" y="-57150"/>
              <a:ext cx="17668193" cy="27082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Tools to Understand the Problem</a:t>
              </a:r>
              <a:endParaRPr/>
            </a:p>
          </p:txBody>
        </p:sp>
      </p:grpSp>
      <p:grpSp>
        <p:nvGrpSpPr>
          <p:cNvPr id="200" name="Google Shape;200;p8"/>
          <p:cNvGrpSpPr/>
          <p:nvPr/>
        </p:nvGrpSpPr>
        <p:grpSpPr>
          <a:xfrm>
            <a:off x="517923" y="3391419"/>
            <a:ext cx="12442312" cy="7089267"/>
            <a:chOff x="0" y="-38100"/>
            <a:chExt cx="16589750" cy="9452356"/>
          </a:xfrm>
        </p:grpSpPr>
        <p:sp>
          <p:nvSpPr>
            <p:cNvPr id="201" name="Google Shape;201;p8"/>
            <p:cNvSpPr/>
            <p:nvPr/>
          </p:nvSpPr>
          <p:spPr>
            <a:xfrm>
              <a:off x="0" y="0"/>
              <a:ext cx="16589750" cy="9414256"/>
            </a:xfrm>
            <a:custGeom>
              <a:rect b="b" l="l" r="r" t="t"/>
              <a:pathLst>
                <a:path extrusionOk="0" h="9414256" w="16589750">
                  <a:moveTo>
                    <a:pt x="0" y="0"/>
                  </a:moveTo>
                  <a:lnTo>
                    <a:pt x="16589750" y="0"/>
                  </a:lnTo>
                  <a:lnTo>
                    <a:pt x="16589750" y="9414256"/>
                  </a:lnTo>
                  <a:lnTo>
                    <a:pt x="0" y="9414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02" name="Google Shape;202;p8"/>
            <p:cNvSpPr txBox="1"/>
            <p:nvPr/>
          </p:nvSpPr>
          <p:spPr>
            <a:xfrm>
              <a:off x="0" y="-38100"/>
              <a:ext cx="16589750" cy="94523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Case Studies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Real-life examples help us apply ethical theory to tangible situations:</a:t>
              </a:r>
              <a:endParaRPr/>
            </a:p>
            <a:p>
              <a:pPr indent="-465771" lvl="1" marL="931545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Deforestation:</a:t>
              </a: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The destruction of forests for economic gain and its environmental impact.</a:t>
              </a:r>
              <a:endParaRPr/>
            </a:p>
            <a:p>
              <a:pPr indent="-465658" lvl="1" marL="931316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Fast Fashion:</a:t>
              </a: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The ethical concerns surrounding the exploitation of labor and environmental degradation in the fashion industry.</a:t>
              </a:r>
              <a:endParaRPr/>
            </a:p>
            <a:p>
              <a:pPr indent="-465658" lvl="1" marL="931316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Artificial Intelligence:</a:t>
              </a: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Ethical issues in AI, including privacy concerns and the impact on employment.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8"/>
          <p:cNvSpPr/>
          <p:nvPr/>
        </p:nvSpPr>
        <p:spPr>
          <a:xfrm>
            <a:off x="13716000" y="12677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8"/>
          <p:cNvSpPr/>
          <p:nvPr/>
        </p:nvSpPr>
        <p:spPr>
          <a:xfrm>
            <a:off x="12960235" y="3864210"/>
            <a:ext cx="4713087" cy="5394090"/>
          </a:xfrm>
          <a:custGeom>
            <a:rect b="b" l="l" r="r" t="t"/>
            <a:pathLst>
              <a:path extrusionOk="0" h="5394090" w="4713087">
                <a:moveTo>
                  <a:pt x="0" y="0"/>
                </a:moveTo>
                <a:lnTo>
                  <a:pt x="4713087" y="0"/>
                </a:lnTo>
                <a:lnTo>
                  <a:pt x="4713087" y="5394090"/>
                </a:lnTo>
                <a:lnTo>
                  <a:pt x="0" y="53940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214" name="Google Shape;214;p9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215" name="Google Shape;215;p9"/>
          <p:cNvGrpSpPr/>
          <p:nvPr/>
        </p:nvGrpSpPr>
        <p:grpSpPr>
          <a:xfrm>
            <a:off x="517923" y="3883533"/>
            <a:ext cx="11754288" cy="5374767"/>
            <a:chOff x="0" y="-38100"/>
            <a:chExt cx="15672384" cy="7166356"/>
          </a:xfrm>
        </p:grpSpPr>
        <p:sp>
          <p:nvSpPr>
            <p:cNvPr id="216" name="Google Shape;216;p9"/>
            <p:cNvSpPr/>
            <p:nvPr/>
          </p:nvSpPr>
          <p:spPr>
            <a:xfrm>
              <a:off x="0" y="0"/>
              <a:ext cx="15672384" cy="7128256"/>
            </a:xfrm>
            <a:custGeom>
              <a:rect b="b" l="l" r="r" t="t"/>
              <a:pathLst>
                <a:path extrusionOk="0" h="7128256" w="15672384">
                  <a:moveTo>
                    <a:pt x="0" y="0"/>
                  </a:moveTo>
                  <a:lnTo>
                    <a:pt x="15672384" y="0"/>
                  </a:lnTo>
                  <a:lnTo>
                    <a:pt x="15672384" y="7128256"/>
                  </a:lnTo>
                  <a:lnTo>
                    <a:pt x="0" y="7128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17" name="Google Shape;217;p9"/>
            <p:cNvSpPr txBox="1"/>
            <p:nvPr/>
          </p:nvSpPr>
          <p:spPr>
            <a:xfrm>
              <a:off x="0" y="-38100"/>
              <a:ext cx="15672384" cy="71663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Stakeholder Analysis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Ethical decisions affect different groups in varying ways. By identifying stakeholders, we can better understand the long-term impacts of our actions: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465658" lvl="1" marL="931316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Who is affected?:</a:t>
              </a: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Individuals, communities, future generations.</a:t>
              </a:r>
              <a:endParaRPr/>
            </a:p>
            <a:p>
              <a:pPr indent="-465658" lvl="1" marL="931316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b="1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What are the consequences?:</a:t>
              </a:r>
              <a:r>
                <a:rPr b="0" i="0" lang="en-US" sz="4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Short-term benefits vs. long-term harm.</a:t>
              </a:r>
              <a:endParaRPr/>
            </a:p>
          </p:txBody>
        </p:sp>
      </p:grpSp>
      <p:sp>
        <p:nvSpPr>
          <p:cNvPr id="218" name="Google Shape;218;p9"/>
          <p:cNvSpPr/>
          <p:nvPr/>
        </p:nvSpPr>
        <p:spPr>
          <a:xfrm>
            <a:off x="13716000" y="12677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9" name="Google Shape;219;p9"/>
          <p:cNvGrpSpPr/>
          <p:nvPr/>
        </p:nvGrpSpPr>
        <p:grpSpPr>
          <a:xfrm>
            <a:off x="2552700" y="1515066"/>
            <a:ext cx="15773400" cy="2031208"/>
            <a:chOff x="0" y="-57150"/>
            <a:chExt cx="21031200" cy="2708276"/>
          </a:xfrm>
        </p:grpSpPr>
        <p:sp>
          <p:nvSpPr>
            <p:cNvPr id="220" name="Google Shape;220;p9"/>
            <p:cNvSpPr/>
            <p:nvPr/>
          </p:nvSpPr>
          <p:spPr>
            <a:xfrm>
              <a:off x="0" y="0"/>
              <a:ext cx="21031200" cy="2651126"/>
            </a:xfrm>
            <a:custGeom>
              <a:rect b="b" l="l" r="r" t="t"/>
              <a:pathLst>
                <a:path extrusionOk="0" h="2651126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21" name="Google Shape;221;p9"/>
            <p:cNvSpPr txBox="1"/>
            <p:nvPr/>
          </p:nvSpPr>
          <p:spPr>
            <a:xfrm>
              <a:off x="0" y="-57150"/>
              <a:ext cx="21031200" cy="27082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Tools to Understand the Problem</a:t>
              </a:r>
              <a:endParaRPr/>
            </a:p>
          </p:txBody>
        </p:sp>
      </p:grpSp>
      <p:sp>
        <p:nvSpPr>
          <p:cNvPr id="222" name="Google Shape;222;p9"/>
          <p:cNvSpPr/>
          <p:nvPr/>
        </p:nvSpPr>
        <p:spPr>
          <a:xfrm>
            <a:off x="13025352" y="3912108"/>
            <a:ext cx="4531345" cy="5200970"/>
          </a:xfrm>
          <a:custGeom>
            <a:rect b="b" l="l" r="r" t="t"/>
            <a:pathLst>
              <a:path extrusionOk="0" h="5200970" w="4531345">
                <a:moveTo>
                  <a:pt x="0" y="0"/>
                </a:moveTo>
                <a:lnTo>
                  <a:pt x="4531344" y="0"/>
                </a:lnTo>
                <a:lnTo>
                  <a:pt x="4531344" y="5200970"/>
                </a:lnTo>
                <a:lnTo>
                  <a:pt x="0" y="5200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860"/>
            <a:ext cx="18288000" cy="1024128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0"/>
          <p:cNvSpPr txBox="1"/>
          <p:nvPr>
            <p:ph type="ctrTitle"/>
          </p:nvPr>
        </p:nvSpPr>
        <p:spPr>
          <a:xfrm>
            <a:off x="2707106" y="3859571"/>
            <a:ext cx="12873789" cy="334938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b="1" lang="en-US" sz="10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You Will Learn in This Course</a:t>
            </a:r>
            <a:endParaRPr sz="10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238" name="Google Shape;238;p11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239" name="Google Shape;239;p11"/>
          <p:cNvGrpSpPr/>
          <p:nvPr/>
        </p:nvGrpSpPr>
        <p:grpSpPr>
          <a:xfrm>
            <a:off x="4934257" y="1363545"/>
            <a:ext cx="8781743" cy="1988345"/>
            <a:chOff x="0" y="0"/>
            <a:chExt cx="11708990" cy="2651126"/>
          </a:xfrm>
        </p:grpSpPr>
        <p:sp>
          <p:nvSpPr>
            <p:cNvPr id="240" name="Google Shape;240;p11"/>
            <p:cNvSpPr/>
            <p:nvPr/>
          </p:nvSpPr>
          <p:spPr>
            <a:xfrm>
              <a:off x="0" y="0"/>
              <a:ext cx="11708990" cy="2651126"/>
            </a:xfrm>
            <a:custGeom>
              <a:rect b="b" l="l" r="r" t="t"/>
              <a:pathLst>
                <a:path extrusionOk="0" h="2651126" w="11708990">
                  <a:moveTo>
                    <a:pt x="0" y="0"/>
                  </a:moveTo>
                  <a:lnTo>
                    <a:pt x="11708990" y="0"/>
                  </a:lnTo>
                  <a:lnTo>
                    <a:pt x="1170899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1" name="Google Shape;241;p11"/>
            <p:cNvSpPr txBox="1"/>
            <p:nvPr/>
          </p:nvSpPr>
          <p:spPr>
            <a:xfrm>
              <a:off x="0" y="57150"/>
              <a:ext cx="11708990" cy="259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600" u="sng" cap="none" strike="noStrike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What You Will Learn?</a:t>
              </a:r>
              <a:endParaRPr/>
            </a:p>
          </p:txBody>
        </p:sp>
      </p:grpSp>
      <p:grpSp>
        <p:nvGrpSpPr>
          <p:cNvPr id="242" name="Google Shape;242;p11"/>
          <p:cNvGrpSpPr/>
          <p:nvPr/>
        </p:nvGrpSpPr>
        <p:grpSpPr>
          <a:xfrm>
            <a:off x="1028700" y="3485239"/>
            <a:ext cx="11792257" cy="5881177"/>
            <a:chOff x="0" y="-38100"/>
            <a:chExt cx="15723010" cy="7841570"/>
          </a:xfrm>
        </p:grpSpPr>
        <p:sp>
          <p:nvSpPr>
            <p:cNvPr id="243" name="Google Shape;243;p11"/>
            <p:cNvSpPr/>
            <p:nvPr/>
          </p:nvSpPr>
          <p:spPr>
            <a:xfrm>
              <a:off x="0" y="0"/>
              <a:ext cx="15723009" cy="7803470"/>
            </a:xfrm>
            <a:custGeom>
              <a:rect b="b" l="l" r="r" t="t"/>
              <a:pathLst>
                <a:path extrusionOk="0" h="7803470" w="15723009">
                  <a:moveTo>
                    <a:pt x="0" y="0"/>
                  </a:moveTo>
                  <a:lnTo>
                    <a:pt x="15723009" y="0"/>
                  </a:lnTo>
                  <a:lnTo>
                    <a:pt x="15723009" y="7803470"/>
                  </a:lnTo>
                  <a:lnTo>
                    <a:pt x="0" y="78034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4" name="Google Shape;244;p11"/>
            <p:cNvSpPr txBox="1"/>
            <p:nvPr/>
          </p:nvSpPr>
          <p:spPr>
            <a:xfrm>
              <a:off x="0" y="-38100"/>
              <a:ext cx="15723010" cy="78415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1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Ethical Consumption</a:t>
              </a:r>
              <a:endParaRPr/>
            </a:p>
            <a:p>
              <a:pPr indent="0" lvl="0" marL="0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1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Understand how individual choices in consumption affect the environment and society.</a:t>
              </a:r>
              <a:endParaRPr/>
            </a:p>
            <a:p>
              <a:pPr indent="0" lvl="0" marL="0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80047" lvl="1" marL="760094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9"/>
                <a:buFont typeface="Arial"/>
                <a:buChar char="•"/>
              </a:pPr>
              <a:r>
                <a:rPr b="0" i="0" lang="en-US" sz="41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Learn about sustainable alternatives and the importance of ethical consumerism.</a:t>
              </a:r>
              <a:endParaRPr/>
            </a:p>
            <a:p>
              <a:pPr indent="-380047" lvl="1" marL="760094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9"/>
                <a:buFont typeface="Arial"/>
                <a:buChar char="•"/>
              </a:pPr>
              <a:r>
                <a:rPr b="0" i="0" lang="en-US" sz="41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Explore the concept of "voting with your dollar" and its global impact.</a:t>
              </a:r>
              <a:endParaRPr/>
            </a:p>
            <a:p>
              <a:pPr indent="0" lvl="0" marL="0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11"/>
          <p:cNvSpPr/>
          <p:nvPr/>
        </p:nvSpPr>
        <p:spPr>
          <a:xfrm>
            <a:off x="13716000" y="12677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11"/>
          <p:cNvSpPr/>
          <p:nvPr/>
        </p:nvSpPr>
        <p:spPr>
          <a:xfrm>
            <a:off x="12820957" y="3974364"/>
            <a:ext cx="4438343" cy="4523152"/>
          </a:xfrm>
          <a:custGeom>
            <a:rect b="b" l="l" r="r" t="t"/>
            <a:pathLst>
              <a:path extrusionOk="0" h="4523152" w="4438343">
                <a:moveTo>
                  <a:pt x="0" y="0"/>
                </a:moveTo>
                <a:lnTo>
                  <a:pt x="4438343" y="0"/>
                </a:lnTo>
                <a:lnTo>
                  <a:pt x="4438343" y="4523152"/>
                </a:lnTo>
                <a:lnTo>
                  <a:pt x="0" y="4523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256" name="Google Shape;256;p12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257" name="Google Shape;257;p12"/>
          <p:cNvGrpSpPr/>
          <p:nvPr/>
        </p:nvGrpSpPr>
        <p:grpSpPr>
          <a:xfrm>
            <a:off x="854955" y="3580897"/>
            <a:ext cx="11123099" cy="6706103"/>
            <a:chOff x="0" y="-38100"/>
            <a:chExt cx="14830799" cy="8941470"/>
          </a:xfrm>
        </p:grpSpPr>
        <p:sp>
          <p:nvSpPr>
            <p:cNvPr id="258" name="Google Shape;258;p12"/>
            <p:cNvSpPr/>
            <p:nvPr/>
          </p:nvSpPr>
          <p:spPr>
            <a:xfrm>
              <a:off x="0" y="0"/>
              <a:ext cx="14830799" cy="8903370"/>
            </a:xfrm>
            <a:custGeom>
              <a:rect b="b" l="l" r="r" t="t"/>
              <a:pathLst>
                <a:path extrusionOk="0" h="8903370" w="14830799">
                  <a:moveTo>
                    <a:pt x="0" y="0"/>
                  </a:moveTo>
                  <a:lnTo>
                    <a:pt x="14830799" y="0"/>
                  </a:lnTo>
                  <a:lnTo>
                    <a:pt x="14830799" y="8903370"/>
                  </a:lnTo>
                  <a:lnTo>
                    <a:pt x="0" y="8903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59" name="Google Shape;259;p12"/>
            <p:cNvSpPr txBox="1"/>
            <p:nvPr/>
          </p:nvSpPr>
          <p:spPr>
            <a:xfrm>
              <a:off x="0" y="-38100"/>
              <a:ext cx="14830798" cy="8941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3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Intergenerational Justice</a:t>
              </a:r>
              <a:endParaRPr/>
            </a:p>
            <a:p>
              <a:pPr indent="-474976" lvl="1" marL="949952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99"/>
                <a:buFont typeface="Arial"/>
                <a:buChar char="•"/>
              </a:pPr>
              <a:r>
                <a:rPr b="0" i="0" lang="en-US" sz="43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Understand our ethical responsibility to future generations.</a:t>
              </a:r>
              <a:endParaRPr/>
            </a:p>
            <a:p>
              <a:pPr indent="-474976" lvl="1" marL="949952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99"/>
                <a:buFont typeface="Arial"/>
                <a:buChar char="•"/>
              </a:pPr>
              <a:r>
                <a:rPr b="0" i="0" lang="en-US" sz="43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Learn about sustainable development and the concept of "leaving a legacy."</a:t>
              </a:r>
              <a:endParaRPr/>
            </a:p>
            <a:p>
              <a:pPr indent="-474976" lvl="1" marL="949952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99"/>
                <a:buFont typeface="Arial"/>
                <a:buChar char="•"/>
              </a:pPr>
              <a:r>
                <a:rPr b="0" i="0" lang="en-US" sz="4399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Explore strategies for balancing present needs with future sustainability.</a:t>
              </a:r>
              <a:endParaRPr/>
            </a:p>
            <a:p>
              <a:pPr indent="0" lvl="0" marL="0" marR="0" rtl="0" algn="l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43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12"/>
          <p:cNvSpPr/>
          <p:nvPr/>
        </p:nvSpPr>
        <p:spPr>
          <a:xfrm>
            <a:off x="13716000" y="12677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1" name="Google Shape;261;p12"/>
          <p:cNvGrpSpPr/>
          <p:nvPr/>
        </p:nvGrpSpPr>
        <p:grpSpPr>
          <a:xfrm>
            <a:off x="5017531" y="1363545"/>
            <a:ext cx="9047386" cy="1988345"/>
            <a:chOff x="0" y="0"/>
            <a:chExt cx="12063181" cy="2651126"/>
          </a:xfrm>
        </p:grpSpPr>
        <p:sp>
          <p:nvSpPr>
            <p:cNvPr id="262" name="Google Shape;262;p12"/>
            <p:cNvSpPr/>
            <p:nvPr/>
          </p:nvSpPr>
          <p:spPr>
            <a:xfrm>
              <a:off x="0" y="0"/>
              <a:ext cx="12063181" cy="2651126"/>
            </a:xfrm>
            <a:custGeom>
              <a:rect b="b" l="l" r="r" t="t"/>
              <a:pathLst>
                <a:path extrusionOk="0" h="2651126" w="12063181">
                  <a:moveTo>
                    <a:pt x="0" y="0"/>
                  </a:moveTo>
                  <a:lnTo>
                    <a:pt x="12063181" y="0"/>
                  </a:lnTo>
                  <a:lnTo>
                    <a:pt x="12063181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3" name="Google Shape;263;p12"/>
            <p:cNvSpPr txBox="1"/>
            <p:nvPr/>
          </p:nvSpPr>
          <p:spPr>
            <a:xfrm>
              <a:off x="0" y="57150"/>
              <a:ext cx="12063181" cy="259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600" u="sng" cap="none" strike="noStrike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What You Will Learn?</a:t>
              </a:r>
              <a:endParaRPr/>
            </a:p>
          </p:txBody>
        </p:sp>
      </p:grpSp>
      <p:sp>
        <p:nvSpPr>
          <p:cNvPr id="264" name="Google Shape;264;p12"/>
          <p:cNvSpPr/>
          <p:nvPr/>
        </p:nvSpPr>
        <p:spPr>
          <a:xfrm>
            <a:off x="12989728" y="3723772"/>
            <a:ext cx="4269572" cy="4114800"/>
          </a:xfrm>
          <a:custGeom>
            <a:rect b="b" l="l" r="r" t="t"/>
            <a:pathLst>
              <a:path extrusionOk="0" h="4114800" w="4269572">
                <a:moveTo>
                  <a:pt x="0" y="0"/>
                </a:moveTo>
                <a:lnTo>
                  <a:pt x="4269572" y="0"/>
                </a:lnTo>
                <a:lnTo>
                  <a:pt x="42695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274" name="Google Shape;274;p13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275" name="Google Shape;275;p13"/>
          <p:cNvGrpSpPr/>
          <p:nvPr/>
        </p:nvGrpSpPr>
        <p:grpSpPr>
          <a:xfrm>
            <a:off x="4793403" y="1320683"/>
            <a:ext cx="8701195" cy="2031206"/>
            <a:chOff x="0" y="-57150"/>
            <a:chExt cx="11601592" cy="2708276"/>
          </a:xfrm>
        </p:grpSpPr>
        <p:sp>
          <p:nvSpPr>
            <p:cNvPr id="276" name="Google Shape;276;p13"/>
            <p:cNvSpPr/>
            <p:nvPr/>
          </p:nvSpPr>
          <p:spPr>
            <a:xfrm>
              <a:off x="0" y="0"/>
              <a:ext cx="11601592" cy="2651126"/>
            </a:xfrm>
            <a:custGeom>
              <a:rect b="b" l="l" r="r" t="t"/>
              <a:pathLst>
                <a:path extrusionOk="0" h="2651126" w="11601592">
                  <a:moveTo>
                    <a:pt x="0" y="0"/>
                  </a:moveTo>
                  <a:lnTo>
                    <a:pt x="11601592" y="0"/>
                  </a:lnTo>
                  <a:lnTo>
                    <a:pt x="11601592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77" name="Google Shape;277;p13"/>
            <p:cNvSpPr txBox="1"/>
            <p:nvPr/>
          </p:nvSpPr>
          <p:spPr>
            <a:xfrm>
              <a:off x="0" y="-57150"/>
              <a:ext cx="11601591" cy="27082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What You Will Learn?</a:t>
              </a:r>
              <a:endParaRPr/>
            </a:p>
          </p:txBody>
        </p:sp>
      </p:grpSp>
      <p:grpSp>
        <p:nvGrpSpPr>
          <p:cNvPr id="278" name="Google Shape;278;p13"/>
          <p:cNvGrpSpPr/>
          <p:nvPr/>
        </p:nvGrpSpPr>
        <p:grpSpPr>
          <a:xfrm>
            <a:off x="1123808" y="3470333"/>
            <a:ext cx="10799331" cy="5046758"/>
            <a:chOff x="-602900" y="-57975"/>
            <a:chExt cx="14399108" cy="6729011"/>
          </a:xfrm>
        </p:grpSpPr>
        <p:sp>
          <p:nvSpPr>
            <p:cNvPr id="279" name="Google Shape;279;p13"/>
            <p:cNvSpPr/>
            <p:nvPr/>
          </p:nvSpPr>
          <p:spPr>
            <a:xfrm>
              <a:off x="0" y="0"/>
              <a:ext cx="13796208" cy="6671036"/>
            </a:xfrm>
            <a:custGeom>
              <a:rect b="b" l="l" r="r" t="t"/>
              <a:pathLst>
                <a:path extrusionOk="0" h="6671036" w="13796208">
                  <a:moveTo>
                    <a:pt x="0" y="0"/>
                  </a:moveTo>
                  <a:lnTo>
                    <a:pt x="13796208" y="0"/>
                  </a:lnTo>
                  <a:lnTo>
                    <a:pt x="13796208" y="6671036"/>
                  </a:lnTo>
                  <a:lnTo>
                    <a:pt x="0" y="6671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80" name="Google Shape;280;p13"/>
            <p:cNvSpPr txBox="1"/>
            <p:nvPr/>
          </p:nvSpPr>
          <p:spPr>
            <a:xfrm>
              <a:off x="-602900" y="-57975"/>
              <a:ext cx="13796100" cy="666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Social &amp; Digital Responsibility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Evaluate the ethical implications of technological advances.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Discuss digital privacy, data security, and the role of corporations in maintaining ethical standards.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Understand how social media, AI, and other technologies affect societal well-being and justice.</a:t>
              </a:r>
              <a:endParaRPr/>
            </a:p>
            <a:p>
              <a:pPr indent="0" lvl="0" marL="0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88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13"/>
          <p:cNvSpPr/>
          <p:nvPr/>
        </p:nvSpPr>
        <p:spPr>
          <a:xfrm>
            <a:off x="13716000" y="12677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13"/>
          <p:cNvSpPr/>
          <p:nvPr/>
        </p:nvSpPr>
        <p:spPr>
          <a:xfrm>
            <a:off x="12590977" y="3351889"/>
            <a:ext cx="4329907" cy="4738613"/>
          </a:xfrm>
          <a:custGeom>
            <a:rect b="b" l="l" r="r" t="t"/>
            <a:pathLst>
              <a:path extrusionOk="0" h="4738613" w="4329907">
                <a:moveTo>
                  <a:pt x="0" y="0"/>
                </a:moveTo>
                <a:lnTo>
                  <a:pt x="4329907" y="0"/>
                </a:lnTo>
                <a:lnTo>
                  <a:pt x="4329907" y="4738613"/>
                </a:lnTo>
                <a:lnTo>
                  <a:pt x="0" y="4738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292" name="Google Shape;292;p14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293" name="Google Shape;293;p14"/>
          <p:cNvGrpSpPr/>
          <p:nvPr/>
        </p:nvGrpSpPr>
        <p:grpSpPr>
          <a:xfrm>
            <a:off x="3381163" y="1783905"/>
            <a:ext cx="11965290" cy="2128203"/>
            <a:chOff x="0" y="-57150"/>
            <a:chExt cx="15953719" cy="2837604"/>
          </a:xfrm>
        </p:grpSpPr>
        <p:sp>
          <p:nvSpPr>
            <p:cNvPr id="294" name="Google Shape;294;p14"/>
            <p:cNvSpPr/>
            <p:nvPr/>
          </p:nvSpPr>
          <p:spPr>
            <a:xfrm>
              <a:off x="0" y="0"/>
              <a:ext cx="15953719" cy="2780454"/>
            </a:xfrm>
            <a:custGeom>
              <a:rect b="b" l="l" r="r" t="t"/>
              <a:pathLst>
                <a:path extrusionOk="0" h="2780454" w="15953719">
                  <a:moveTo>
                    <a:pt x="0" y="0"/>
                  </a:moveTo>
                  <a:lnTo>
                    <a:pt x="15953719" y="0"/>
                  </a:lnTo>
                  <a:lnTo>
                    <a:pt x="15953719" y="2780454"/>
                  </a:lnTo>
                  <a:lnTo>
                    <a:pt x="0" y="27804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95" name="Google Shape;295;p14"/>
            <p:cNvSpPr txBox="1"/>
            <p:nvPr/>
          </p:nvSpPr>
          <p:spPr>
            <a:xfrm>
              <a:off x="0" y="-57150"/>
              <a:ext cx="15953718" cy="2837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What This Course Offers You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65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6" name="Google Shape;296;p14"/>
          <p:cNvGrpSpPr/>
          <p:nvPr/>
        </p:nvGrpSpPr>
        <p:grpSpPr>
          <a:xfrm>
            <a:off x="1028700" y="3513814"/>
            <a:ext cx="12269925" cy="6432027"/>
            <a:chOff x="0" y="0"/>
            <a:chExt cx="16359900" cy="8576036"/>
          </a:xfrm>
        </p:grpSpPr>
        <p:sp>
          <p:nvSpPr>
            <p:cNvPr id="297" name="Google Shape;297;p14"/>
            <p:cNvSpPr/>
            <p:nvPr/>
          </p:nvSpPr>
          <p:spPr>
            <a:xfrm>
              <a:off x="0" y="0"/>
              <a:ext cx="15160715" cy="8576036"/>
            </a:xfrm>
            <a:custGeom>
              <a:rect b="b" l="l" r="r" t="t"/>
              <a:pathLst>
                <a:path extrusionOk="0" h="8576036" w="15160715">
                  <a:moveTo>
                    <a:pt x="0" y="0"/>
                  </a:moveTo>
                  <a:lnTo>
                    <a:pt x="15160715" y="0"/>
                  </a:lnTo>
                  <a:lnTo>
                    <a:pt x="15160715" y="8576036"/>
                  </a:lnTo>
                  <a:lnTo>
                    <a:pt x="0" y="8576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98" name="Google Shape;298;p14"/>
            <p:cNvSpPr txBox="1"/>
            <p:nvPr/>
          </p:nvSpPr>
          <p:spPr>
            <a:xfrm>
              <a:off x="0" y="4781"/>
              <a:ext cx="16359900" cy="856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Insight into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ethical issues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of technology, social media, and digital responsibility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Understanding of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digital privacy, data security, and corporate ethical standards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Skills to analyze and discuss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intergenerational justice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and long-term sustainability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Knowledge about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ethical consumption and the global impact 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of everyday choices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Practical tools for responsible decision-making 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and building a more sustainable future</a:t>
              </a:r>
              <a:endParaRPr/>
            </a:p>
            <a:p>
              <a:pPr indent="0" lvl="0" marL="0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88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14"/>
          <p:cNvSpPr/>
          <p:nvPr/>
        </p:nvSpPr>
        <p:spPr>
          <a:xfrm>
            <a:off x="13716000" y="12677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14"/>
          <p:cNvSpPr/>
          <p:nvPr/>
        </p:nvSpPr>
        <p:spPr>
          <a:xfrm>
            <a:off x="13298637" y="3912108"/>
            <a:ext cx="4324320" cy="4335158"/>
          </a:xfrm>
          <a:custGeom>
            <a:rect b="b" l="l" r="r" t="t"/>
            <a:pathLst>
              <a:path extrusionOk="0" h="4335158" w="4324320">
                <a:moveTo>
                  <a:pt x="0" y="0"/>
                </a:moveTo>
                <a:lnTo>
                  <a:pt x="4324320" y="0"/>
                </a:lnTo>
                <a:lnTo>
                  <a:pt x="4324320" y="4335158"/>
                </a:lnTo>
                <a:lnTo>
                  <a:pt x="0" y="4335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"/>
          <p:cNvSpPr/>
          <p:nvPr/>
        </p:nvSpPr>
        <p:spPr>
          <a:xfrm>
            <a:off x="0" y="75838"/>
            <a:ext cx="4389696" cy="1166542"/>
          </a:xfrm>
          <a:custGeom>
            <a:rect b="b" l="l" r="r" t="t"/>
            <a:pathLst>
              <a:path extrusionOk="0" h="1166542" w="4389696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9985" l="0" r="-285594" t="-48129"/>
            </a:stretch>
          </a:blipFill>
          <a:ln>
            <a:noFill/>
          </a:ln>
        </p:spPr>
      </p:sp>
      <p:sp>
        <p:nvSpPr>
          <p:cNvPr descr="Blue text on a black background  AI-generated content may be incorrect." id="310" name="Google Shape;310;p15"/>
          <p:cNvSpPr/>
          <p:nvPr/>
        </p:nvSpPr>
        <p:spPr>
          <a:xfrm>
            <a:off x="6749560" y="35720"/>
            <a:ext cx="5228493" cy="1166542"/>
          </a:xfrm>
          <a:custGeom>
            <a:rect b="b" l="l" r="r" t="t"/>
            <a:pathLst>
              <a:path extrusionOk="0" h="1166542" w="5228493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 l="0" r="0" t="0"/>
            </a:stretch>
          </a:blipFill>
          <a:ln>
            <a:noFill/>
          </a:ln>
        </p:spPr>
      </p:sp>
      <p:grpSp>
        <p:nvGrpSpPr>
          <p:cNvPr id="311" name="Google Shape;311;p15"/>
          <p:cNvGrpSpPr/>
          <p:nvPr/>
        </p:nvGrpSpPr>
        <p:grpSpPr>
          <a:xfrm>
            <a:off x="4405070" y="1698310"/>
            <a:ext cx="9917476" cy="3014028"/>
            <a:chOff x="0" y="-57150"/>
            <a:chExt cx="13223300" cy="4018704"/>
          </a:xfrm>
        </p:grpSpPr>
        <p:sp>
          <p:nvSpPr>
            <p:cNvPr id="312" name="Google Shape;312;p15"/>
            <p:cNvSpPr/>
            <p:nvPr/>
          </p:nvSpPr>
          <p:spPr>
            <a:xfrm>
              <a:off x="0" y="0"/>
              <a:ext cx="13223300" cy="3961554"/>
            </a:xfrm>
            <a:custGeom>
              <a:rect b="b" l="l" r="r" t="t"/>
              <a:pathLst>
                <a:path extrusionOk="0" h="3961554" w="13223300">
                  <a:moveTo>
                    <a:pt x="0" y="0"/>
                  </a:moveTo>
                  <a:lnTo>
                    <a:pt x="13223300" y="0"/>
                  </a:lnTo>
                  <a:lnTo>
                    <a:pt x="13223300" y="3961554"/>
                  </a:lnTo>
                  <a:lnTo>
                    <a:pt x="0" y="39615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13" name="Google Shape;313;p15"/>
            <p:cNvSpPr txBox="1"/>
            <p:nvPr/>
          </p:nvSpPr>
          <p:spPr>
            <a:xfrm>
              <a:off x="0" y="-57150"/>
              <a:ext cx="13223299" cy="40187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Conclusion &amp; Takeaways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65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65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4" name="Google Shape;314;p15"/>
          <p:cNvGrpSpPr/>
          <p:nvPr/>
        </p:nvGrpSpPr>
        <p:grpSpPr>
          <a:xfrm>
            <a:off x="607450" y="3117850"/>
            <a:ext cx="12341700" cy="6827991"/>
            <a:chOff x="-561667" y="-527952"/>
            <a:chExt cx="16455600" cy="9103988"/>
          </a:xfrm>
        </p:grpSpPr>
        <p:sp>
          <p:nvSpPr>
            <p:cNvPr id="315" name="Google Shape;315;p15"/>
            <p:cNvSpPr/>
            <p:nvPr/>
          </p:nvSpPr>
          <p:spPr>
            <a:xfrm>
              <a:off x="0" y="0"/>
              <a:ext cx="15160715" cy="8576036"/>
            </a:xfrm>
            <a:custGeom>
              <a:rect b="b" l="l" r="r" t="t"/>
              <a:pathLst>
                <a:path extrusionOk="0" h="8576036" w="15160715">
                  <a:moveTo>
                    <a:pt x="0" y="0"/>
                  </a:moveTo>
                  <a:lnTo>
                    <a:pt x="15160715" y="0"/>
                  </a:lnTo>
                  <a:lnTo>
                    <a:pt x="15160715" y="8576036"/>
                  </a:lnTo>
                  <a:lnTo>
                    <a:pt x="0" y="8576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16" name="Google Shape;316;p15"/>
            <p:cNvSpPr txBox="1"/>
            <p:nvPr/>
          </p:nvSpPr>
          <p:spPr>
            <a:xfrm>
              <a:off x="-561667" y="-527952"/>
              <a:ext cx="16455600" cy="856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Ethical decision-making is crucial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in today’s rapidly evolving digital and social landscape.</a:t>
              </a:r>
              <a:endParaRPr/>
            </a:p>
            <a:p>
              <a:pPr indent="-437148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Our choices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—technological, social, and consumer—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have far-reaching impacts on </a:t>
              </a:r>
              <a:endParaRPr b="1" i="0" sz="388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914400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society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and future generations.</a:t>
              </a:r>
              <a:endParaRPr/>
            </a:p>
            <a:p>
              <a:pPr indent="-437148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Understanding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digital responsibility, intergenerational justice, and ethical consumption empowers us to </a:t>
              </a: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drive positive change.</a:t>
              </a:r>
              <a:endParaRPr/>
            </a:p>
            <a:p>
              <a:pPr indent="-437147" lvl="1" marL="874295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b="1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Each of us can contribute to a more just, responsible, and sustainable world</a:t>
              </a:r>
              <a:r>
                <a:rPr b="0" i="0" lang="en-US" sz="3884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through informed action.</a:t>
              </a:r>
              <a:endParaRPr/>
            </a:p>
            <a:p>
              <a:pPr indent="0" lvl="0" marL="0" marR="0" rtl="0" algn="l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88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15"/>
          <p:cNvSpPr/>
          <p:nvPr/>
        </p:nvSpPr>
        <p:spPr>
          <a:xfrm>
            <a:off x="13716000" y="12677"/>
            <a:ext cx="4319337" cy="1350869"/>
          </a:xfrm>
          <a:custGeom>
            <a:rect b="b" l="l" r="r" t="t"/>
            <a:pathLst>
              <a:path extrusionOk="0" h="1350869" w="4319337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15"/>
          <p:cNvSpPr/>
          <p:nvPr/>
        </p:nvSpPr>
        <p:spPr>
          <a:xfrm>
            <a:off x="12422700" y="3798275"/>
            <a:ext cx="5233483" cy="4437362"/>
          </a:xfrm>
          <a:custGeom>
            <a:rect b="b" l="l" r="r" t="t"/>
            <a:pathLst>
              <a:path extrusionOk="0" h="4836362" w="5673152">
                <a:moveTo>
                  <a:pt x="0" y="0"/>
                </a:moveTo>
                <a:lnTo>
                  <a:pt x="5673153" y="0"/>
                </a:lnTo>
                <a:lnTo>
                  <a:pt x="5673153" y="4836362"/>
                </a:lnTo>
                <a:lnTo>
                  <a:pt x="0" y="4836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Elena</dc:creator>
</cp:coreProperties>
</file>