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jPMkKB0tnz5KesFiySilrM7U1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bold.fntdata"/><Relationship Id="rId10" Type="http://schemas.openxmlformats.org/officeDocument/2006/relationships/slide" Target="slides/slide6.xml"/><Relationship Id="rId21" Type="http://schemas.openxmlformats.org/officeDocument/2006/relationships/font" Target="fonts/Play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67" name="Google Shape;16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77" name="Google Shape;17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en-GB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03" name="Google Shape;20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GB"/>
              <a:t>Example:</a:t>
            </a:r>
            <a:r>
              <a:rPr lang="en-GB"/>
              <a:t> A student searching “Is AI dangerous?” might only see </a:t>
            </a:r>
            <a:r>
              <a:rPr b="1" lang="en-GB"/>
              <a:t>negative</a:t>
            </a:r>
            <a:r>
              <a:rPr lang="en-GB"/>
              <a:t> articles unless they adjust their search.</a:t>
            </a:r>
            <a:endParaRPr/>
          </a:p>
        </p:txBody>
      </p:sp>
      <p:sp>
        <p:nvSpPr>
          <p:cNvPr id="215" name="Google Shape;21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en-GB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25" name="Google Shape;225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23" name="Google Shape;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32" name="Google Shape;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2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296883" y="2232560"/>
            <a:ext cx="11726675" cy="1023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b="1" i="0" lang="en-GB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Contributing to a Sustainable Future</a:t>
            </a: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Section</a:t>
            </a:r>
            <a:r>
              <a:rPr lang="en-GB"/>
              <a:t> 2: </a:t>
            </a:r>
            <a:r>
              <a:rPr b="0" i="0" lang="en-GB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Decision-Making for Sustainability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/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662039" y="1479656"/>
            <a:ext cx="669984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GB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Objectives: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10" name="Google Shape;110;p2"/>
          <p:cNvSpPr txBox="1"/>
          <p:nvPr>
            <p:ph idx="1" type="body"/>
          </p:nvPr>
        </p:nvSpPr>
        <p:spPr>
          <a:xfrm>
            <a:off x="838200" y="2982072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Char char="•"/>
            </a:pPr>
            <a:r>
              <a:rPr lang="en-GB"/>
              <a:t>Understanding the role of decision-making in sustainable development.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Char char="•"/>
            </a:pPr>
            <a:r>
              <a:rPr lang="en-GB"/>
              <a:t>Identifying common challenges in making sustainable decisions.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Char char="•"/>
            </a:pPr>
            <a:r>
              <a:rPr lang="en-GB"/>
              <a:t>Applying decision-making tools and frameworks.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Arial"/>
              <a:buChar char="•"/>
            </a:pPr>
            <a:r>
              <a:rPr lang="en-GB"/>
              <a:t>Evaluating decisions using a sustainability lens.</a:t>
            </a:r>
            <a:endParaRPr/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1032" y="1463981"/>
            <a:ext cx="4559968" cy="455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>
            <p:ph type="title"/>
          </p:nvPr>
        </p:nvSpPr>
        <p:spPr>
          <a:xfrm>
            <a:off x="838200" y="12594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Why Does Decision-Making Matter?</a:t>
            </a:r>
            <a:endParaRPr b="1"/>
          </a:p>
        </p:txBody>
      </p:sp>
      <p:sp>
        <p:nvSpPr>
          <p:cNvPr id="118" name="Google Shape;118;p3"/>
          <p:cNvSpPr txBox="1"/>
          <p:nvPr>
            <p:ph idx="1" type="body"/>
          </p:nvPr>
        </p:nvSpPr>
        <p:spPr>
          <a:xfrm>
            <a:off x="838200" y="2982072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Every decision impacts </a:t>
            </a:r>
            <a:r>
              <a:rPr b="1" lang="en-GB"/>
              <a:t>people, planet, and profit</a:t>
            </a:r>
            <a:r>
              <a:rPr lang="en-GB"/>
              <a:t> (Triple Bottom Line).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Today’s choices shape </a:t>
            </a:r>
            <a:r>
              <a:rPr b="1" lang="en-GB"/>
              <a:t>future generations’ opportunities</a:t>
            </a:r>
            <a:r>
              <a:rPr lang="en-GB"/>
              <a:t>.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Sustainability requires </a:t>
            </a:r>
            <a:r>
              <a:rPr b="1" lang="en-GB"/>
              <a:t>systematic, thoughtful, and ethical</a:t>
            </a:r>
            <a:r>
              <a:rPr lang="en-GB"/>
              <a:t> decision-making.</a:t>
            </a:r>
            <a:endParaRPr/>
          </a:p>
        </p:txBody>
      </p:sp>
      <p:sp>
        <p:nvSpPr>
          <p:cNvPr id="119" name="Google Shape;119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2976" y="2657219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type="title"/>
          </p:nvPr>
        </p:nvSpPr>
        <p:spPr>
          <a:xfrm>
            <a:off x="643689" y="1282769"/>
            <a:ext cx="109046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Common Challenges in Decision-Making</a:t>
            </a:r>
            <a:endParaRPr b="1"/>
          </a:p>
        </p:txBody>
      </p:sp>
      <p:sp>
        <p:nvSpPr>
          <p:cNvPr id="127" name="Google Shape;127;p4"/>
          <p:cNvSpPr txBox="1"/>
          <p:nvPr>
            <p:ph idx="1" type="body"/>
          </p:nvPr>
        </p:nvSpPr>
        <p:spPr>
          <a:xfrm>
            <a:off x="838200" y="2982072"/>
            <a:ext cx="8476397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Information overload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Conflicting priorities</a:t>
            </a:r>
            <a:r>
              <a:rPr lang="en-GB"/>
              <a:t> (e.g., profit vs. environment)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Short-term thinking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Lack of stakeholder inclusion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Ethical dilemmas</a:t>
            </a:r>
            <a:endParaRPr/>
          </a:p>
        </p:txBody>
      </p:sp>
      <p:sp>
        <p:nvSpPr>
          <p:cNvPr id="128" name="Google Shape;1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3084" y="2254432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b="7314" l="29210" r="28158" t="19649"/>
          <a:stretch/>
        </p:blipFill>
        <p:spPr>
          <a:xfrm>
            <a:off x="6825916" y="1612559"/>
            <a:ext cx="4922628" cy="4743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>
            <p:ph type="title"/>
          </p:nvPr>
        </p:nvSpPr>
        <p:spPr>
          <a:xfrm>
            <a:off x="838200" y="12043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Areas of Decision-Making Competence</a:t>
            </a:r>
            <a:endParaRPr b="1"/>
          </a:p>
        </p:txBody>
      </p:sp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838200" y="2982072"/>
            <a:ext cx="7333891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Critical Thinking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Systems Thinking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Ethical Reasoning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Collaboration and Communication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Futures Thinking</a:t>
            </a:r>
            <a:endParaRPr/>
          </a:p>
        </p:txBody>
      </p:sp>
      <p:sp>
        <p:nvSpPr>
          <p:cNvPr id="138" name="Google Shape;13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 txBox="1"/>
          <p:nvPr>
            <p:ph type="ctrTitle"/>
          </p:nvPr>
        </p:nvSpPr>
        <p:spPr>
          <a:xfrm>
            <a:off x="1804737" y="2573047"/>
            <a:ext cx="8582526" cy="2232924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Tools Applied in Decision-Making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b="7314" l="0" r="0" t="9649"/>
          <a:stretch/>
        </p:blipFill>
        <p:spPr>
          <a:xfrm>
            <a:off x="6897268" y="2073610"/>
            <a:ext cx="5022854" cy="417078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/>
          <p:nvPr>
            <p:ph type="title"/>
          </p:nvPr>
        </p:nvSpPr>
        <p:spPr>
          <a:xfrm>
            <a:off x="838200" y="11092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Framework: Triple Bottom Line (TBL)</a:t>
            </a:r>
            <a:endParaRPr b="1"/>
          </a:p>
        </p:txBody>
      </p:sp>
      <p:sp>
        <p:nvSpPr>
          <p:cNvPr id="152" name="Google Shape;152;p9"/>
          <p:cNvSpPr txBox="1"/>
          <p:nvPr>
            <p:ph idx="1" type="body"/>
          </p:nvPr>
        </p:nvSpPr>
        <p:spPr>
          <a:xfrm>
            <a:off x="537410" y="2895209"/>
            <a:ext cx="807319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People</a:t>
            </a:r>
            <a:r>
              <a:rPr lang="en-GB"/>
              <a:t> – Social impact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Planet</a:t>
            </a:r>
            <a:r>
              <a:rPr lang="en-GB"/>
              <a:t> – Environmental footprint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GB"/>
              <a:t>Profit</a:t>
            </a:r>
            <a:r>
              <a:rPr lang="en-GB"/>
              <a:t> – Economic feasibility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GB"/>
            </a:br>
            <a:r>
              <a:rPr lang="en-GB"/>
              <a:t>➡ Aim: Maximize value in all three 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/>
              <a:t>dimensions</a:t>
            </a:r>
            <a:endParaRPr/>
          </a:p>
        </p:txBody>
      </p:sp>
      <p:sp>
        <p:nvSpPr>
          <p:cNvPr id="153" name="Google Shape;1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7361" y="2240136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/>
          <p:nvPr>
            <p:ph type="title"/>
          </p:nvPr>
        </p:nvSpPr>
        <p:spPr>
          <a:xfrm>
            <a:off x="345282" y="130759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Tool: Cost-Benefit Analysis (CBA)</a:t>
            </a:r>
            <a:endParaRPr b="1"/>
          </a:p>
        </p:txBody>
      </p:sp>
      <p:sp>
        <p:nvSpPr>
          <p:cNvPr id="161" name="Google Shape;161;p10"/>
          <p:cNvSpPr txBox="1"/>
          <p:nvPr>
            <p:ph idx="1" type="body"/>
          </p:nvPr>
        </p:nvSpPr>
        <p:spPr>
          <a:xfrm>
            <a:off x="345282" y="3006135"/>
            <a:ext cx="7240009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Weighs </a:t>
            </a:r>
            <a:r>
              <a:rPr b="1" lang="en-GB"/>
              <a:t>financial and non-financial</a:t>
            </a:r>
            <a:r>
              <a:rPr lang="en-GB"/>
              <a:t> outcomes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Helps compare short-term gains vs. long-term impact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Must include </a:t>
            </a:r>
            <a:r>
              <a:rPr b="1" lang="en-GB"/>
              <a:t>externalities</a:t>
            </a:r>
            <a:r>
              <a:rPr lang="en-GB"/>
              <a:t> (e.g., carbon emissions, health costs)</a:t>
            </a:r>
            <a:endParaRPr/>
          </a:p>
        </p:txBody>
      </p:sp>
      <p:sp>
        <p:nvSpPr>
          <p:cNvPr id="162" name="Google Shape;1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1"/>
          <p:cNvPicPr preferRelativeResize="0"/>
          <p:nvPr/>
        </p:nvPicPr>
        <p:blipFill rotWithShape="1">
          <a:blip r:embed="rId3">
            <a:alphaModFix/>
          </a:blip>
          <a:srcRect b="10350" l="10163" r="44737" t="9649"/>
          <a:stretch/>
        </p:blipFill>
        <p:spPr>
          <a:xfrm>
            <a:off x="8046896" y="1970374"/>
            <a:ext cx="3870607" cy="38621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1" name="Google Shape;171;p11"/>
          <p:cNvSpPr txBox="1"/>
          <p:nvPr>
            <p:ph idx="1" type="body"/>
          </p:nvPr>
        </p:nvSpPr>
        <p:spPr>
          <a:xfrm>
            <a:off x="345283" y="2840195"/>
            <a:ext cx="7836192" cy="2803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Considers a product or decision </a:t>
            </a:r>
            <a:r>
              <a:rPr b="1" lang="en-GB"/>
              <a:t>from creation to disposal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Helps identify hidden costs and impacts (e.g., e-waste, water use)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Supports </a:t>
            </a:r>
            <a:r>
              <a:rPr b="1" lang="en-GB"/>
              <a:t>eco-design and circular economy</a:t>
            </a:r>
            <a:r>
              <a:rPr lang="en-GB"/>
              <a:t> models</a:t>
            </a:r>
            <a:endParaRPr/>
          </a:p>
        </p:txBody>
      </p:sp>
      <p:pic>
        <p:nvPicPr>
          <p:cNvPr id="172" name="Google Shape;1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3" name="Google Shape;173;p11"/>
          <p:cNvSpPr txBox="1"/>
          <p:nvPr>
            <p:ph type="title"/>
          </p:nvPr>
        </p:nvSpPr>
        <p:spPr>
          <a:xfrm>
            <a:off x="345282" y="130759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Tool: Life-Cycle Thinking (LCT)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1642" y="2523989"/>
            <a:ext cx="5422231" cy="305000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1" name="Google Shape;181;p12"/>
          <p:cNvSpPr txBox="1"/>
          <p:nvPr/>
        </p:nvSpPr>
        <p:spPr>
          <a:xfrm>
            <a:off x="504130" y="2802516"/>
            <a:ext cx="7240196" cy="2492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Structured process to evaluate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social, environmental, and economic impacts</a:t>
            </a: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 a decision or project</a:t>
            </a:r>
            <a:endParaRPr/>
          </a:p>
          <a:p>
            <a:pPr indent="-292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Includes </a:t>
            </a:r>
            <a:r>
              <a:rPr b="1" i="0" lang="en-GB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stakeholder analysis, risk mapping, and mitigation planning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3" name="Google Shape;183;p12"/>
          <p:cNvSpPr txBox="1"/>
          <p:nvPr>
            <p:ph type="title"/>
          </p:nvPr>
        </p:nvSpPr>
        <p:spPr>
          <a:xfrm>
            <a:off x="48126" y="1053728"/>
            <a:ext cx="120957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Tool: Sustainability Impact Assessment (SIA)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1"/>
          <p:cNvSpPr txBox="1"/>
          <p:nvPr>
            <p:ph type="ctrTitle"/>
          </p:nvPr>
        </p:nvSpPr>
        <p:spPr>
          <a:xfrm>
            <a:off x="1804737" y="2573047"/>
            <a:ext cx="8582526" cy="2232924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You Will Learn in This Course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5"/>
          <p:cNvPicPr preferRelativeResize="0"/>
          <p:nvPr/>
        </p:nvPicPr>
        <p:blipFill rotWithShape="1">
          <a:blip r:embed="rId3">
            <a:alphaModFix/>
          </a:blip>
          <a:srcRect b="0" l="0" r="4321" t="7445"/>
          <a:stretch/>
        </p:blipFill>
        <p:spPr>
          <a:xfrm>
            <a:off x="6686366" y="1395663"/>
            <a:ext cx="5505634" cy="532581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 txBox="1"/>
          <p:nvPr>
            <p:ph type="title"/>
          </p:nvPr>
        </p:nvSpPr>
        <p:spPr>
          <a:xfrm>
            <a:off x="248653" y="9618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What This Course Offers You</a:t>
            </a:r>
            <a:endParaRPr/>
          </a:p>
        </p:txBody>
      </p:sp>
      <p:sp>
        <p:nvSpPr>
          <p:cNvPr id="197" name="Google Shape;197;p15"/>
          <p:cNvSpPr txBox="1"/>
          <p:nvPr>
            <p:ph idx="1" type="body"/>
          </p:nvPr>
        </p:nvSpPr>
        <p:spPr>
          <a:xfrm>
            <a:off x="248653" y="2188404"/>
            <a:ext cx="7391400" cy="3901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GB" sz="2600"/>
              <a:t>Practical tools</a:t>
            </a:r>
            <a:r>
              <a:rPr lang="en-GB" sz="2600"/>
              <a:t> for evaluating and making responsible decisions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Opportunities to </a:t>
            </a:r>
            <a:r>
              <a:rPr b="1" lang="en-GB" sz="2600"/>
              <a:t>apply sustainability thinking</a:t>
            </a:r>
            <a:r>
              <a:rPr lang="en-GB" sz="2600"/>
              <a:t> in real-world contexts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GB" sz="2600"/>
              <a:t>Transferable decision-making skills</a:t>
            </a:r>
            <a:r>
              <a:rPr lang="en-GB" sz="2600"/>
              <a:t> for diverse careers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Insight into how your personal and professional choices </a:t>
            </a:r>
            <a:r>
              <a:rPr b="1" lang="en-GB" sz="2600"/>
              <a:t>impact society and the environment</a:t>
            </a:r>
            <a:endParaRPr sz="26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A foundation for </a:t>
            </a:r>
            <a:r>
              <a:rPr b="1" lang="en-GB" sz="2600"/>
              <a:t>ethical leadership and critical problem-solving</a:t>
            </a:r>
            <a:endParaRPr sz="2600"/>
          </a:p>
        </p:txBody>
      </p:sp>
      <p:sp>
        <p:nvSpPr>
          <p:cNvPr id="198" name="Google Shape;19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99" name="Google Shape;19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/>
          <p:nvPr>
            <p:ph type="title"/>
          </p:nvPr>
        </p:nvSpPr>
        <p:spPr>
          <a:xfrm>
            <a:off x="741948" y="8144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Decision-Making in Different Fields</a:t>
            </a:r>
            <a:endParaRPr b="1"/>
          </a:p>
        </p:txBody>
      </p:sp>
      <p:sp>
        <p:nvSpPr>
          <p:cNvPr id="206" name="Google Shape;206;p16"/>
          <p:cNvSpPr txBox="1"/>
          <p:nvPr>
            <p:ph idx="1" type="body"/>
          </p:nvPr>
        </p:nvSpPr>
        <p:spPr>
          <a:xfrm>
            <a:off x="838199" y="2045368"/>
            <a:ext cx="8690811" cy="44516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🔬 Medical Field</a:t>
            </a:r>
            <a:endParaRPr sz="20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Balancing </a:t>
            </a:r>
            <a:r>
              <a:rPr b="1" lang="en-GB" sz="2000"/>
              <a:t>patient care, ethics, and resource use</a:t>
            </a:r>
            <a:endParaRPr sz="20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Decisions on treatments, tech adoption, and public health policy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📚 Pedagogical Field</a:t>
            </a:r>
            <a:endParaRPr sz="20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Designing </a:t>
            </a:r>
            <a:r>
              <a:rPr b="1" lang="en-GB" sz="2000"/>
              <a:t>inclusive and sustainable learning environments</a:t>
            </a:r>
            <a:endParaRPr sz="20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Choosing curricula that support </a:t>
            </a:r>
            <a:r>
              <a:rPr b="1" lang="en-GB" sz="2000"/>
              <a:t>equity and long-term competence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💻 IT &amp; Technology Field</a:t>
            </a:r>
            <a:endParaRPr sz="20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Ethical use of data, AI, and automation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2000"/>
              <a:t>Sustainable tech development: energy, privacy, and long-term impacts</a:t>
            </a:r>
            <a:endParaRPr/>
          </a:p>
        </p:txBody>
      </p:sp>
      <p:sp>
        <p:nvSpPr>
          <p:cNvPr id="207" name="Google Shape;20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Programmer male with solid fill" id="208" name="Google Shape;2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4223" y="5122336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ctor female with solid fill" id="209" name="Google Shape;2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74223" y="3153553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essor female outline" id="210" name="Google Shape;21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74223" y="4134260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/>
          <p:nvPr>
            <p:ph type="title"/>
          </p:nvPr>
        </p:nvSpPr>
        <p:spPr>
          <a:xfrm>
            <a:off x="838200" y="12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Reflection Questions for Students</a:t>
            </a:r>
            <a:endParaRPr b="1"/>
          </a:p>
        </p:txBody>
      </p:sp>
      <p:sp>
        <p:nvSpPr>
          <p:cNvPr id="218" name="Google Shape;218;p14"/>
          <p:cNvSpPr txBox="1"/>
          <p:nvPr>
            <p:ph idx="1" type="body"/>
          </p:nvPr>
        </p:nvSpPr>
        <p:spPr>
          <a:xfrm>
            <a:off x="838201" y="2969642"/>
            <a:ext cx="6898104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How do I balance my personal values with sustainability goals?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Have I considered unintended consequences?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Who benefits or is harmed by my choices?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/>
              <a:t>What would a future generation say about this decision?</a:t>
            </a:r>
            <a:endParaRPr/>
          </a:p>
        </p:txBody>
      </p:sp>
      <p:sp>
        <p:nvSpPr>
          <p:cNvPr id="219" name="Google Shape;21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4">
            <a:alphaModFix/>
          </a:blip>
          <a:srcRect b="15118" l="0" r="55986" t="17183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b="7314" l="13333" r="10642" t="15439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>
            <p:ph type="title"/>
          </p:nvPr>
        </p:nvSpPr>
        <p:spPr>
          <a:xfrm>
            <a:off x="501316" y="1812920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Conclusion &amp; Takeaways</a:t>
            </a:r>
            <a:endParaRPr b="1"/>
          </a:p>
        </p:txBody>
      </p:sp>
      <p:sp>
        <p:nvSpPr>
          <p:cNvPr id="229" name="Google Shape;229;p32"/>
          <p:cNvSpPr txBox="1"/>
          <p:nvPr>
            <p:ph idx="1" type="body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Sustainable decision-making is a </a:t>
            </a:r>
            <a:r>
              <a:rPr b="1" lang="en-GB"/>
              <a:t>lifelong skill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Requires </a:t>
            </a:r>
            <a:r>
              <a:rPr b="1" lang="en-GB"/>
              <a:t>ethical awareness, critical analysis, and holistic thinking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/>
              <a:t>Your decisions today are </a:t>
            </a:r>
            <a:r>
              <a:rPr b="1" lang="en-GB"/>
              <a:t>investments in the future</a:t>
            </a:r>
            <a:endParaRPr/>
          </a:p>
        </p:txBody>
      </p:sp>
      <p:sp>
        <p:nvSpPr>
          <p:cNvPr id="230" name="Google Shape;23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2025-02-14T05:17:23Z</dcterms:created>
  <dc:creator>Manwlhs Kwstas</dc:creator>
</cp:coreProperties>
</file>