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6858000" cx="12192000"/>
  <p:notesSz cx="6858000" cy="9144000"/>
  <p:embeddedFontLst>
    <p:embeddedFont>
      <p:font typeface="Play"/>
      <p:regular r:id="rId23"/>
      <p:bold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5" roundtripDataSignature="AMtx7mhg519MzvyYHVfEF9LRAsA91Bhl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Play-bold.fntdata"/><Relationship Id="rId23" Type="http://schemas.openxmlformats.org/officeDocument/2006/relationships/font" Target="fonts/Play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5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" name="Google Shape;9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4" name="Google Shape;12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3" name="Google Shape;133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" name="Google Shape;14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" name="Google Shape;15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5" name="Google Shape;16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0" name="Google Shape;200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09" name="Google Shape;209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5951978594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" name="Google Shape;220;g35951978594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21" name="Google Shape;221;g35951978594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33" name="Google Shape;233;p3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43" name="Google Shape;243;p3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idx="11" type="ftr"/>
          </p:nvPr>
        </p:nvSpPr>
        <p:spPr>
          <a:xfrm>
            <a:off x="4038599" y="6371067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2" type="sldNum"/>
          </p:nvPr>
        </p:nvSpPr>
        <p:spPr>
          <a:xfrm>
            <a:off x="8863781" y="637106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1" name="Google Shape;21;p18"/>
          <p:cNvPicPr preferRelativeResize="0"/>
          <p:nvPr/>
        </p:nvPicPr>
        <p:blipFill rotWithShape="1">
          <a:blip r:embed="rId2">
            <a:alphaModFix/>
          </a:blip>
          <a:srcRect b="21257" l="0" r="73108" t="25585"/>
          <a:stretch/>
        </p:blipFill>
        <p:spPr>
          <a:xfrm>
            <a:off x="0" y="50559"/>
            <a:ext cx="2926464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8"/>
          <p:cNvPicPr preferRelativeResize="0"/>
          <p:nvPr/>
        </p:nvPicPr>
        <p:blipFill rotWithShape="1">
          <a:blip r:embed="rId2">
            <a:alphaModFix/>
          </a:blip>
          <a:srcRect b="16902" l="74792" r="4613" t="29942"/>
          <a:stretch/>
        </p:blipFill>
        <p:spPr>
          <a:xfrm>
            <a:off x="9896230" y="53862"/>
            <a:ext cx="2241062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ue text on a black background&#10;&#10;AI-generated content may be incorrect." id="23" name="Google Shape;2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9707" y="23813"/>
            <a:ext cx="3485662" cy="777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9"/>
          <p:cNvSpPr txBox="1"/>
          <p:nvPr>
            <p:ph type="title"/>
          </p:nvPr>
        </p:nvSpPr>
        <p:spPr>
          <a:xfrm>
            <a:off x="838200" y="165650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9"/>
          <p:cNvSpPr txBox="1"/>
          <p:nvPr>
            <p:ph idx="1" type="body"/>
          </p:nvPr>
        </p:nvSpPr>
        <p:spPr>
          <a:xfrm>
            <a:off x="838200" y="2982072"/>
            <a:ext cx="10515600" cy="2827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0" name="Google Shape;30;p19"/>
          <p:cNvPicPr preferRelativeResize="0"/>
          <p:nvPr/>
        </p:nvPicPr>
        <p:blipFill rotWithShape="1">
          <a:blip r:embed="rId2">
            <a:alphaModFix/>
          </a:blip>
          <a:srcRect b="21257" l="0" r="73108" t="25585"/>
          <a:stretch/>
        </p:blipFill>
        <p:spPr>
          <a:xfrm>
            <a:off x="0" y="50559"/>
            <a:ext cx="2926464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19"/>
          <p:cNvPicPr preferRelativeResize="0"/>
          <p:nvPr/>
        </p:nvPicPr>
        <p:blipFill rotWithShape="1">
          <a:blip r:embed="rId2">
            <a:alphaModFix/>
          </a:blip>
          <a:srcRect b="16902" l="74792" r="4613" t="29942"/>
          <a:stretch/>
        </p:blipFill>
        <p:spPr>
          <a:xfrm>
            <a:off x="9896230" y="53862"/>
            <a:ext cx="2241062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ue text on a black background&#10;&#10;AI-generated content may be incorrect." id="32" name="Google Shape;3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9707" y="23813"/>
            <a:ext cx="3485662" cy="777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6" name="Google Shape;36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2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2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7" name="Google Shape;67;p2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8" name="Google Shape;68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2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5" name="Google Shape;75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Relationship Id="rId4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jpg"/><Relationship Id="rId4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Relationship Id="rId4" Type="http://schemas.openxmlformats.org/officeDocument/2006/relationships/image" Target="../media/image17.png"/><Relationship Id="rId5" Type="http://schemas.openxmlformats.org/officeDocument/2006/relationships/image" Target="../media/image14.png"/><Relationship Id="rId6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Relationship Id="rId4" Type="http://schemas.openxmlformats.org/officeDocument/2006/relationships/image" Target="../media/image17.png"/><Relationship Id="rId5" Type="http://schemas.openxmlformats.org/officeDocument/2006/relationships/image" Target="../media/image14.png"/><Relationship Id="rId6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Relationship Id="rId4" Type="http://schemas.openxmlformats.org/officeDocument/2006/relationships/image" Target="../media/image16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jp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"/>
          <p:cNvSpPr txBox="1"/>
          <p:nvPr>
            <p:ph type="ctrTitle"/>
          </p:nvPr>
        </p:nvSpPr>
        <p:spPr>
          <a:xfrm>
            <a:off x="200526" y="2149054"/>
            <a:ext cx="11790948" cy="9144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b="1" i="0" lang="en-GB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Contributing to a Sustainable Future</a:t>
            </a:r>
            <a:endParaRPr/>
          </a:p>
        </p:txBody>
      </p:sp>
      <p:sp>
        <p:nvSpPr>
          <p:cNvPr id="95" name="Google Shape;95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/>
              <a:t>Section 3: </a:t>
            </a:r>
            <a:r>
              <a:rPr b="0" i="0" lang="en-GB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Innovation for Sustainable Solutions</a:t>
            </a:r>
            <a:endParaRPr/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240"/>
            <a:ext cx="12192000" cy="682752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9"/>
          <p:cNvSpPr txBox="1"/>
          <p:nvPr>
            <p:ph type="ctrTitle"/>
          </p:nvPr>
        </p:nvSpPr>
        <p:spPr>
          <a:xfrm>
            <a:off x="2935705" y="2872862"/>
            <a:ext cx="6320589" cy="1112276"/>
          </a:xfrm>
          <a:prstGeom prst="rect">
            <a:avLst/>
          </a:prstGeom>
          <a:solidFill>
            <a:srgbClr val="0D243B">
              <a:alpha val="24705"/>
            </a:srgb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b="1" lang="en-GB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endParaRPr sz="7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99158" y="1672390"/>
            <a:ext cx="4559968" cy="4559968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"/>
          <p:cNvSpPr txBox="1"/>
          <p:nvPr>
            <p:ph type="title"/>
          </p:nvPr>
        </p:nvSpPr>
        <p:spPr>
          <a:xfrm>
            <a:off x="838200" y="116223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Learning Objectives:</a:t>
            </a:r>
            <a:endParaRPr b="1"/>
          </a:p>
        </p:txBody>
      </p:sp>
      <p:sp>
        <p:nvSpPr>
          <p:cNvPr id="110" name="Google Shape;110;p3"/>
          <p:cNvSpPr txBox="1"/>
          <p:nvPr>
            <p:ph idx="1" type="body"/>
          </p:nvPr>
        </p:nvSpPr>
        <p:spPr>
          <a:xfrm>
            <a:off x="332874" y="2741005"/>
            <a:ext cx="7132093" cy="2827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lang="en-GB"/>
              <a:t>Understanding the role of innovation in sustainability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lang="en-GB"/>
              <a:t>Identify key challenges in sustainable innovation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lang="en-GB"/>
              <a:t>Apply creative and design thinking to real-world sustainability problems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lang="en-GB"/>
              <a:t>Analyze impactful case studies across energy, mobility, consumption, and circular economy</a:t>
            </a:r>
            <a:endParaRPr/>
          </a:p>
        </p:txBody>
      </p:sp>
      <p:sp>
        <p:nvSpPr>
          <p:cNvPr id="111" name="Google Shape;111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12" name="Google Shape;11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99158" y="1463508"/>
            <a:ext cx="4892842" cy="4892842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4"/>
          <p:cNvSpPr txBox="1"/>
          <p:nvPr>
            <p:ph type="title"/>
          </p:nvPr>
        </p:nvSpPr>
        <p:spPr>
          <a:xfrm>
            <a:off x="858253" y="1109288"/>
            <a:ext cx="972552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Why Does Innovation Matter for Sustainability?</a:t>
            </a:r>
            <a:endParaRPr b="1"/>
          </a:p>
        </p:txBody>
      </p:sp>
      <p:sp>
        <p:nvSpPr>
          <p:cNvPr id="119" name="Google Shape;119;p4"/>
          <p:cNvSpPr txBox="1"/>
          <p:nvPr>
            <p:ph idx="1" type="body"/>
          </p:nvPr>
        </p:nvSpPr>
        <p:spPr>
          <a:xfrm>
            <a:off x="332874" y="2635109"/>
            <a:ext cx="7980947" cy="2827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/>
              <a:t>Innovation creates </a:t>
            </a:r>
            <a:r>
              <a:rPr b="1" lang="en-GB"/>
              <a:t>new ways</a:t>
            </a:r>
            <a:r>
              <a:rPr lang="en-GB"/>
              <a:t> to meet human needs sustainably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/>
              <a:t>It enables </a:t>
            </a:r>
            <a:r>
              <a:rPr b="1" lang="en-GB"/>
              <a:t>cleaner, smarter, and more efficient</a:t>
            </a:r>
            <a:r>
              <a:rPr lang="en-GB"/>
              <a:t> solutions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/>
              <a:t>Supports the </a:t>
            </a:r>
            <a:r>
              <a:rPr b="1" lang="en-GB"/>
              <a:t>transition to low-carbon, inclusive economies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/>
              <a:t>Drives change where </a:t>
            </a:r>
            <a:r>
              <a:rPr b="1" lang="en-GB"/>
              <a:t>traditional solutions have failed</a:t>
            </a:r>
            <a:endParaRPr/>
          </a:p>
        </p:txBody>
      </p:sp>
      <p:sp>
        <p:nvSpPr>
          <p:cNvPr id="120" name="Google Shape;120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1" name="Google Shape;12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"/>
          <p:cNvSpPr txBox="1"/>
          <p:nvPr>
            <p:ph type="title"/>
          </p:nvPr>
        </p:nvSpPr>
        <p:spPr>
          <a:xfrm>
            <a:off x="838200" y="165650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What is Sustainable Innovation?</a:t>
            </a:r>
            <a:endParaRPr b="1"/>
          </a:p>
        </p:txBody>
      </p:sp>
      <p:sp>
        <p:nvSpPr>
          <p:cNvPr id="127" name="Google Shape;127;p5"/>
          <p:cNvSpPr txBox="1"/>
          <p:nvPr>
            <p:ph idx="1" type="body"/>
          </p:nvPr>
        </p:nvSpPr>
        <p:spPr>
          <a:xfrm>
            <a:off x="838200" y="2982072"/>
            <a:ext cx="7333891" cy="2827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b="1" lang="en-GB"/>
              <a:t>Innovation</a:t>
            </a:r>
            <a:r>
              <a:rPr lang="en-GB"/>
              <a:t> that improves social and environmental outcomes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lang="en-GB"/>
              <a:t>Aligns with the </a:t>
            </a:r>
            <a:r>
              <a:rPr b="1" lang="en-GB"/>
              <a:t>UN Sustainable Development Goals (SDGs)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lang="en-GB"/>
              <a:t>Can be technological, social, policy-based, or process-oriented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lang="en-GB"/>
              <a:t>Often driven by </a:t>
            </a:r>
            <a:r>
              <a:rPr b="1" lang="en-GB"/>
              <a:t>interdisciplinary thinking and collaboration</a:t>
            </a:r>
            <a:endParaRPr/>
          </a:p>
        </p:txBody>
      </p:sp>
      <p:sp>
        <p:nvSpPr>
          <p:cNvPr id="128" name="Google Shape;128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9" name="Google Shape;12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35985" y="2169758"/>
            <a:ext cx="6356015" cy="4451684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6"/>
          <p:cNvSpPr txBox="1"/>
          <p:nvPr>
            <p:ph type="title"/>
          </p:nvPr>
        </p:nvSpPr>
        <p:spPr>
          <a:xfrm>
            <a:off x="838200" y="131962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Examples of Sustainable Innovation</a:t>
            </a:r>
            <a:endParaRPr b="1"/>
          </a:p>
        </p:txBody>
      </p:sp>
      <p:sp>
        <p:nvSpPr>
          <p:cNvPr id="137" name="Google Shape;137;p6"/>
          <p:cNvSpPr txBox="1"/>
          <p:nvPr>
            <p:ph idx="1" type="body"/>
          </p:nvPr>
        </p:nvSpPr>
        <p:spPr>
          <a:xfrm>
            <a:off x="838200" y="2982072"/>
            <a:ext cx="5951561" cy="2827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/>
              <a:t>Solar-powered water purification (CleanTech)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/>
              <a:t>Electric and shared mobility systems (MobilityTech)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/>
              <a:t>Refillable packaging systems (Circular Design)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/>
              <a:t>Vertical urban farming (AgriTech)</a:t>
            </a:r>
            <a:endParaRPr/>
          </a:p>
        </p:txBody>
      </p:sp>
      <p:sp>
        <p:nvSpPr>
          <p:cNvPr id="138" name="Google Shape;13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9" name="Google Shape;13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"/>
          <p:cNvSpPr txBox="1"/>
          <p:nvPr>
            <p:ph type="title"/>
          </p:nvPr>
        </p:nvSpPr>
        <p:spPr>
          <a:xfrm>
            <a:off x="838200" y="1151183"/>
            <a:ext cx="11061032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Common Challenges of Sustainable Innovation</a:t>
            </a:r>
            <a:endParaRPr b="1"/>
          </a:p>
        </p:txBody>
      </p:sp>
      <p:sp>
        <p:nvSpPr>
          <p:cNvPr id="145" name="Google Shape;145;p7"/>
          <p:cNvSpPr txBox="1"/>
          <p:nvPr>
            <p:ph idx="1" type="body"/>
          </p:nvPr>
        </p:nvSpPr>
        <p:spPr>
          <a:xfrm>
            <a:off x="838200" y="2982072"/>
            <a:ext cx="6440666" cy="2827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/>
              <a:t>High initial </a:t>
            </a:r>
            <a:r>
              <a:rPr b="1" lang="en-GB"/>
              <a:t>investment costs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b="1" lang="en-GB"/>
              <a:t>Regulatory and policy</a:t>
            </a:r>
            <a:r>
              <a:rPr lang="en-GB"/>
              <a:t> barriers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/>
              <a:t>Resistance to change or adoption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/>
              <a:t>Balancing </a:t>
            </a:r>
            <a:r>
              <a:rPr b="1" lang="en-GB"/>
              <a:t>profitability</a:t>
            </a:r>
            <a:r>
              <a:rPr lang="en-GB"/>
              <a:t> with long-term sustainability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/>
              <a:t>Lack of </a:t>
            </a:r>
            <a:r>
              <a:rPr b="1" lang="en-GB"/>
              <a:t>collaborative ecosystems</a:t>
            </a:r>
            <a:endParaRPr/>
          </a:p>
        </p:txBody>
      </p:sp>
      <p:sp>
        <p:nvSpPr>
          <p:cNvPr id="146" name="Google Shape;146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47" name="Google Shape;14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148" name="Google Shape;14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27757" y="2085990"/>
            <a:ext cx="3990474" cy="3990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240"/>
            <a:ext cx="12192000" cy="682752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30"/>
          <p:cNvSpPr txBox="1"/>
          <p:nvPr>
            <p:ph type="ctrTitle"/>
          </p:nvPr>
        </p:nvSpPr>
        <p:spPr>
          <a:xfrm>
            <a:off x="1548063" y="2036667"/>
            <a:ext cx="9095874" cy="2784666"/>
          </a:xfrm>
          <a:prstGeom prst="rect">
            <a:avLst/>
          </a:prstGeom>
          <a:solidFill>
            <a:srgbClr val="0D243B">
              <a:alpha val="24705"/>
            </a:srgb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92592"/>
              <a:buNone/>
            </a:pPr>
            <a:r>
              <a:rPr b="1" lang="en-GB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Tools Applied in </a:t>
            </a:r>
            <a:r>
              <a:rPr b="1" i="0" lang="en-GB" sz="72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Innovation for Sustainable Solutions</a:t>
            </a:r>
            <a:endParaRPr b="1" sz="7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"/>
          <p:cNvSpPr txBox="1"/>
          <p:nvPr>
            <p:ph type="title"/>
          </p:nvPr>
        </p:nvSpPr>
        <p:spPr>
          <a:xfrm>
            <a:off x="838200" y="104887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Creative Thinking for Sustainability</a:t>
            </a:r>
            <a:endParaRPr b="1"/>
          </a:p>
        </p:txBody>
      </p:sp>
      <p:sp>
        <p:nvSpPr>
          <p:cNvPr id="160" name="Google Shape;160;p9"/>
          <p:cNvSpPr txBox="1"/>
          <p:nvPr>
            <p:ph idx="1" type="body"/>
          </p:nvPr>
        </p:nvSpPr>
        <p:spPr>
          <a:xfrm>
            <a:off x="838200" y="2982072"/>
            <a:ext cx="10515600" cy="2827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GB"/>
              <a:t>Generating original ideas by questioning assumptions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GB"/>
              <a:t>Using analogies, brainstorming, and problem reframing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GB"/>
              <a:t>Thinking beyond current market offerings or behaviors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GB"/>
              <a:t>Examples: Biomimicry, behavioral nudging, frugal innovation</a:t>
            </a:r>
            <a:endParaRPr/>
          </a:p>
        </p:txBody>
      </p:sp>
      <p:sp>
        <p:nvSpPr>
          <p:cNvPr id="161" name="Google Shape;161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62" name="Google Shape;16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12000" y="1458912"/>
            <a:ext cx="5080000" cy="50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0"/>
          <p:cNvSpPr txBox="1"/>
          <p:nvPr>
            <p:ph type="title"/>
          </p:nvPr>
        </p:nvSpPr>
        <p:spPr>
          <a:xfrm>
            <a:off x="838200" y="165650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What is Design Thinking?</a:t>
            </a:r>
            <a:endParaRPr b="1"/>
          </a:p>
        </p:txBody>
      </p:sp>
      <p:sp>
        <p:nvSpPr>
          <p:cNvPr id="169" name="Google Shape;169;p10"/>
          <p:cNvSpPr txBox="1"/>
          <p:nvPr>
            <p:ph idx="1" type="body"/>
          </p:nvPr>
        </p:nvSpPr>
        <p:spPr>
          <a:xfrm>
            <a:off x="838200" y="2982072"/>
            <a:ext cx="7240009" cy="2827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Empathize</a:t>
            </a:r>
            <a:r>
              <a:rPr lang="en-GB"/>
              <a:t> – Understand user needs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Define</a:t>
            </a:r>
            <a:r>
              <a:rPr lang="en-GB"/>
              <a:t> – Frame the real problem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Ideate</a:t>
            </a:r>
            <a:r>
              <a:rPr lang="en-GB"/>
              <a:t> – Generate creative ideas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Prototype</a:t>
            </a:r>
            <a:r>
              <a:rPr lang="en-GB"/>
              <a:t> – Build quick versions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Test</a:t>
            </a:r>
            <a:r>
              <a:rPr lang="en-GB"/>
              <a:t> – Improve through feedback</a:t>
            </a:r>
            <a:endParaRPr/>
          </a:p>
        </p:txBody>
      </p:sp>
      <p:sp>
        <p:nvSpPr>
          <p:cNvPr id="170" name="Google Shape;17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71" name="Google Shape;171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78" name="Google Shape;178;p11"/>
          <p:cNvSpPr txBox="1"/>
          <p:nvPr>
            <p:ph idx="1" type="body"/>
          </p:nvPr>
        </p:nvSpPr>
        <p:spPr>
          <a:xfrm>
            <a:off x="640514" y="2703030"/>
            <a:ext cx="8359107" cy="38358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 sz="3200"/>
              <a:t>Systems Thinking</a:t>
            </a:r>
            <a:r>
              <a:rPr lang="en-GB" sz="3200"/>
              <a:t> – Understanding interconnections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 sz="3200"/>
              <a:t>Empathy and Human-Centered Design</a:t>
            </a:r>
            <a:endParaRPr sz="3200"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 sz="3200"/>
              <a:t>Cross-Disciplinary Collaboration</a:t>
            </a:r>
            <a:endParaRPr sz="3200"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 sz="3200"/>
              <a:t>Iterative Problem-Solving</a:t>
            </a:r>
            <a:endParaRPr sz="3200"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 sz="3200"/>
              <a:t>Entrepreneurship and Impact Orientation</a:t>
            </a:r>
            <a:endParaRPr sz="3200"/>
          </a:p>
        </p:txBody>
      </p:sp>
      <p:pic>
        <p:nvPicPr>
          <p:cNvPr id="179" name="Google Shape;17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80" name="Google Shape;180;p11"/>
          <p:cNvSpPr txBox="1"/>
          <p:nvPr>
            <p:ph type="title"/>
          </p:nvPr>
        </p:nvSpPr>
        <p:spPr>
          <a:xfrm>
            <a:off x="838200" y="119490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Areas of Innovation for Sustainable Solutions Competence</a:t>
            </a:r>
            <a:endParaRPr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53351" y="1444291"/>
            <a:ext cx="5434639" cy="3969418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8" name="Google Shape;188;p12"/>
          <p:cNvSpPr txBox="1"/>
          <p:nvPr/>
        </p:nvSpPr>
        <p:spPr>
          <a:xfrm>
            <a:off x="732730" y="2938502"/>
            <a:ext cx="7240196" cy="31085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GB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Tips for Students and Innovators: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GB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Start small, test often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GB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Collaborate across disciplines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GB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Think globally, act locally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GB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Measure environmental and social impact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GB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Stay curious and keep learning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9" name="Google Shape;18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90" name="Google Shape;190;p12"/>
          <p:cNvSpPr txBox="1"/>
          <p:nvPr>
            <p:ph type="title"/>
          </p:nvPr>
        </p:nvSpPr>
        <p:spPr>
          <a:xfrm>
            <a:off x="838200" y="119490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Making Innovation Work</a:t>
            </a:r>
            <a:endParaRPr b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240"/>
            <a:ext cx="12192000" cy="682752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1"/>
          <p:cNvSpPr txBox="1"/>
          <p:nvPr>
            <p:ph type="ctrTitle"/>
          </p:nvPr>
        </p:nvSpPr>
        <p:spPr>
          <a:xfrm>
            <a:off x="1600200" y="2410989"/>
            <a:ext cx="8991599" cy="2036022"/>
          </a:xfrm>
          <a:prstGeom prst="rect">
            <a:avLst/>
          </a:prstGeom>
          <a:solidFill>
            <a:srgbClr val="0D243B">
              <a:alpha val="24705"/>
            </a:srgb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92592"/>
              <a:buNone/>
            </a:pPr>
            <a:r>
              <a:rPr b="1" lang="en-GB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What You Will Learn in This Course</a:t>
            </a:r>
            <a:endParaRPr sz="7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5"/>
          <p:cNvSpPr txBox="1"/>
          <p:nvPr>
            <p:ph type="title"/>
          </p:nvPr>
        </p:nvSpPr>
        <p:spPr>
          <a:xfrm>
            <a:off x="645695" y="100680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What This Course Offers You</a:t>
            </a:r>
            <a:endParaRPr/>
          </a:p>
        </p:txBody>
      </p:sp>
      <p:sp>
        <p:nvSpPr>
          <p:cNvPr id="203" name="Google Shape;203;p15"/>
          <p:cNvSpPr txBox="1"/>
          <p:nvPr>
            <p:ph idx="1" type="body"/>
          </p:nvPr>
        </p:nvSpPr>
        <p:spPr>
          <a:xfrm>
            <a:off x="766010" y="2225842"/>
            <a:ext cx="8065168" cy="3862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b="1" lang="en-GB"/>
              <a:t>Practical tools and frameworks</a:t>
            </a:r>
            <a:r>
              <a:rPr lang="en-GB"/>
              <a:t> to approach sustainability challenges</a:t>
            </a:r>
            <a:br>
              <a:rPr lang="en-GB"/>
            </a:b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GB"/>
              <a:t>Real-world </a:t>
            </a:r>
            <a:r>
              <a:rPr b="1" lang="en-GB"/>
              <a:t>case studies</a:t>
            </a:r>
            <a:r>
              <a:rPr lang="en-GB"/>
              <a:t> in energy, mobility, and consumption</a:t>
            </a:r>
            <a:br>
              <a:rPr lang="en-GB"/>
            </a:b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b="1" lang="en-GB"/>
              <a:t>Creative thinking and design thinking</a:t>
            </a:r>
            <a:r>
              <a:rPr lang="en-GB"/>
              <a:t> techniques to drive innovation</a:t>
            </a:r>
            <a:br>
              <a:rPr lang="en-GB"/>
            </a:b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GB"/>
              <a:t>Opportunities to </a:t>
            </a:r>
            <a:r>
              <a:rPr b="1" lang="en-GB"/>
              <a:t>collaborate</a:t>
            </a:r>
            <a:r>
              <a:rPr lang="en-GB"/>
              <a:t> across disciplines for impactful solutions</a:t>
            </a:r>
            <a:br>
              <a:rPr lang="en-GB"/>
            </a:b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GB"/>
              <a:t>A deeper understanding of how </a:t>
            </a:r>
            <a:r>
              <a:rPr b="1" lang="en-GB"/>
              <a:t>innovation can align with sustainability goals</a:t>
            </a:r>
            <a:endParaRPr/>
          </a:p>
        </p:txBody>
      </p:sp>
      <p:sp>
        <p:nvSpPr>
          <p:cNvPr id="204" name="Google Shape;20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05" name="Google Shape;20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6"/>
          <p:cNvSpPr txBox="1"/>
          <p:nvPr>
            <p:ph type="title"/>
          </p:nvPr>
        </p:nvSpPr>
        <p:spPr>
          <a:xfrm>
            <a:off x="838200" y="75817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Innovation for Sustainable Solutions in Different Fields</a:t>
            </a:r>
            <a:endParaRPr b="1"/>
          </a:p>
        </p:txBody>
      </p:sp>
      <p:sp>
        <p:nvSpPr>
          <p:cNvPr id="212" name="Google Shape;212;p16"/>
          <p:cNvSpPr txBox="1"/>
          <p:nvPr>
            <p:ph idx="1" type="body"/>
          </p:nvPr>
        </p:nvSpPr>
        <p:spPr>
          <a:xfrm>
            <a:off x="168441" y="1973179"/>
            <a:ext cx="10728157" cy="48763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GB" sz="1600"/>
              <a:t>🔬 Medical Field</a:t>
            </a:r>
            <a:endParaRPr sz="1600"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b="1" lang="en-GB" sz="1600"/>
              <a:t>Telemedicine</a:t>
            </a:r>
            <a:r>
              <a:rPr lang="en-GB" sz="1600"/>
              <a:t> innovations for healthcare access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b="1" lang="en-GB" sz="1600"/>
              <a:t>Sustainable medical technologies</a:t>
            </a:r>
            <a:r>
              <a:rPr lang="en-GB" sz="1600"/>
              <a:t> (e.g., biodegradable implants, energy-efficient diagnostic equipment)</a:t>
            </a:r>
            <a:endParaRPr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GB" sz="1600"/>
              <a:t>🏙 Urban Planning &amp; Architecture</a:t>
            </a:r>
            <a:endParaRPr sz="1600"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b="1" lang="en-GB" sz="1600"/>
              <a:t>Green buildings</a:t>
            </a:r>
            <a:r>
              <a:rPr lang="en-GB" sz="1600"/>
              <a:t>, energy-efficient infrastructure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 sz="1600"/>
              <a:t>Smart cities powered by renewable energy, waste management solutions</a:t>
            </a:r>
            <a:endParaRPr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GB" sz="1600"/>
              <a:t>🚗 Mobility &amp; Transportation</a:t>
            </a:r>
            <a:endParaRPr sz="1600"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b="1" lang="en-GB" sz="1600"/>
              <a:t>Electric vehicles</a:t>
            </a:r>
            <a:r>
              <a:rPr lang="en-GB" sz="1600"/>
              <a:t> (EVs) and </a:t>
            </a:r>
            <a:r>
              <a:rPr b="1" lang="en-GB" sz="1600"/>
              <a:t>shared mobility solutions</a:t>
            </a:r>
            <a:endParaRPr sz="1600"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 sz="1600"/>
              <a:t>Sustainable public transport systems</a:t>
            </a:r>
            <a:endParaRPr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GB" sz="1600"/>
              <a:t>🍽 Food &amp; Agriculture</a:t>
            </a:r>
            <a:endParaRPr sz="1600"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b="1" lang="en-GB" sz="1600"/>
              <a:t>Vertical farming</a:t>
            </a:r>
            <a:r>
              <a:rPr lang="en-GB" sz="1600"/>
              <a:t> and </a:t>
            </a:r>
            <a:r>
              <a:rPr b="1" lang="en-GB" sz="1600"/>
              <a:t>sustainable agriculture practices</a:t>
            </a:r>
            <a:endParaRPr sz="1600"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 sz="1600"/>
              <a:t>Innovations in </a:t>
            </a:r>
            <a:r>
              <a:rPr b="1" lang="en-GB" sz="1600"/>
              <a:t>plant-based foods</a:t>
            </a:r>
            <a:r>
              <a:rPr lang="en-GB" sz="1600"/>
              <a:t> and </a:t>
            </a:r>
            <a:r>
              <a:rPr b="1" lang="en-GB" sz="1600"/>
              <a:t>food waste reduction</a:t>
            </a:r>
            <a:endParaRPr sz="1600"/>
          </a:p>
        </p:txBody>
      </p:sp>
      <p:sp>
        <p:nvSpPr>
          <p:cNvPr id="213" name="Google Shape;21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Programmer male with solid fill" id="214" name="Google Shape;21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74223" y="5122336"/>
            <a:ext cx="722376" cy="7223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ctor female with solid fill" id="215" name="Google Shape;215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74223" y="3153553"/>
            <a:ext cx="722376" cy="7223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fessor female outline" id="216" name="Google Shape;216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174223" y="4134260"/>
            <a:ext cx="722376" cy="72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5951978594_0_0"/>
          <p:cNvSpPr txBox="1"/>
          <p:nvPr>
            <p:ph type="title"/>
          </p:nvPr>
        </p:nvSpPr>
        <p:spPr>
          <a:xfrm>
            <a:off x="838200" y="758178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Innovation for Sustainable Solutions in Medicine</a:t>
            </a:r>
            <a:endParaRPr b="1"/>
          </a:p>
        </p:txBody>
      </p:sp>
      <p:sp>
        <p:nvSpPr>
          <p:cNvPr id="224" name="Google Shape;224;g35951978594_0_0"/>
          <p:cNvSpPr txBox="1"/>
          <p:nvPr>
            <p:ph idx="1" type="body"/>
          </p:nvPr>
        </p:nvSpPr>
        <p:spPr>
          <a:xfrm>
            <a:off x="168300" y="2286001"/>
            <a:ext cx="10728300" cy="42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3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/>
              <a:t>1. </a:t>
            </a:r>
            <a:r>
              <a:rPr b="1" lang="en-GB" sz="2400"/>
              <a:t>Environmentally responsible</a:t>
            </a:r>
            <a:r>
              <a:rPr lang="en-GB" sz="2400"/>
              <a:t> – reducing waste, energy use, or pollution (e.g., greener manufacturing of pharmaceuticals, reducing single-use plastics in hospitals).</a:t>
            </a:r>
            <a:endParaRPr sz="2400"/>
          </a:p>
          <a:p>
            <a:pPr indent="0" lvl="0" marL="1143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/>
              <a:t>2. </a:t>
            </a:r>
            <a:r>
              <a:rPr b="1" lang="en-GB" sz="2400"/>
              <a:t>Economically viable</a:t>
            </a:r>
            <a:r>
              <a:rPr lang="en-GB" sz="2400"/>
              <a:t> – affordable over the long term for both healthcare systems and patients.</a:t>
            </a:r>
            <a:endParaRPr sz="2400"/>
          </a:p>
          <a:p>
            <a:pPr indent="0" lvl="0" marL="1143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/>
              <a:t>3. </a:t>
            </a:r>
            <a:r>
              <a:rPr b="1" lang="en-GB" sz="2400"/>
              <a:t>Socially equitable</a:t>
            </a:r>
            <a:r>
              <a:rPr lang="en-GB" sz="2400"/>
              <a:t> – accessible and beneficial to diverse populations, including</a:t>
            </a:r>
            <a:endParaRPr sz="2400"/>
          </a:p>
          <a:p>
            <a:pPr indent="0" lvl="0" marL="1143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/>
              <a:t>underserved communities.</a:t>
            </a:r>
            <a:endParaRPr sz="2400"/>
          </a:p>
          <a:p>
            <a:pPr indent="0" lvl="0" marL="1143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/>
              <a:t>4. </a:t>
            </a:r>
            <a:r>
              <a:rPr b="1" lang="en-GB" sz="2400"/>
              <a:t>Long-term effective</a:t>
            </a:r>
            <a:r>
              <a:rPr lang="en-GB" sz="2400"/>
              <a:t> – not just focused on short-term breakthroughs, but designed to remain useful and relevant over time.</a:t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600"/>
          </a:p>
        </p:txBody>
      </p:sp>
      <p:sp>
        <p:nvSpPr>
          <p:cNvPr id="225" name="Google Shape;225;g35951978594_0_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Programmer male with solid fill" id="226" name="Google Shape;226;g35951978594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31423" y="5138311"/>
            <a:ext cx="722376" cy="7223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ctor female with solid fill" id="227" name="Google Shape;227;g35951978594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31423" y="3169528"/>
            <a:ext cx="722376" cy="7223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fessor female outline" id="228" name="Google Shape;228;g35951978594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31423" y="4150235"/>
            <a:ext cx="722376" cy="72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g35951978594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44000" y="8451"/>
            <a:ext cx="2879559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2"/>
          <p:cNvSpPr txBox="1"/>
          <p:nvPr>
            <p:ph type="title"/>
          </p:nvPr>
        </p:nvSpPr>
        <p:spPr>
          <a:xfrm>
            <a:off x="838200" y="123663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Reflection Questions for Students</a:t>
            </a:r>
            <a:endParaRPr b="1"/>
          </a:p>
        </p:txBody>
      </p:sp>
      <p:sp>
        <p:nvSpPr>
          <p:cNvPr id="236" name="Google Shape;236;p32"/>
          <p:cNvSpPr txBox="1"/>
          <p:nvPr>
            <p:ph idx="1" type="body"/>
          </p:nvPr>
        </p:nvSpPr>
        <p:spPr>
          <a:xfrm>
            <a:off x="838201" y="2409992"/>
            <a:ext cx="7475620" cy="3386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How do I balance my personal values with sustainability goals?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Have I considered unintended consequences?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Who benefits or is harmed by my choices?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What would a future generation say about this decision?</a:t>
            </a:r>
            <a:endParaRPr/>
          </a:p>
        </p:txBody>
      </p:sp>
      <p:sp>
        <p:nvSpPr>
          <p:cNvPr id="237" name="Google Shape;237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38" name="Google Shape;23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39" name="Google Shape;239;p32"/>
          <p:cNvPicPr preferRelativeResize="0"/>
          <p:nvPr/>
        </p:nvPicPr>
        <p:blipFill rotWithShape="1">
          <a:blip r:embed="rId4">
            <a:alphaModFix/>
          </a:blip>
          <a:srcRect b="15118" l="0" r="55986" t="17183"/>
          <a:stretch/>
        </p:blipFill>
        <p:spPr>
          <a:xfrm>
            <a:off x="7932821" y="2409992"/>
            <a:ext cx="3420979" cy="3946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33"/>
          <p:cNvPicPr preferRelativeResize="0"/>
          <p:nvPr/>
        </p:nvPicPr>
        <p:blipFill rotWithShape="1">
          <a:blip r:embed="rId3">
            <a:alphaModFix/>
          </a:blip>
          <a:srcRect b="7314" l="13333" r="10642" t="15439"/>
          <a:stretch/>
        </p:blipFill>
        <p:spPr>
          <a:xfrm>
            <a:off x="6980257" y="1074871"/>
            <a:ext cx="5211743" cy="529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33"/>
          <p:cNvSpPr txBox="1"/>
          <p:nvPr>
            <p:ph type="title"/>
          </p:nvPr>
        </p:nvSpPr>
        <p:spPr>
          <a:xfrm>
            <a:off x="501316" y="1812920"/>
            <a:ext cx="724702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Conclusion &amp; Takeaways</a:t>
            </a:r>
            <a:endParaRPr b="1"/>
          </a:p>
        </p:txBody>
      </p:sp>
      <p:sp>
        <p:nvSpPr>
          <p:cNvPr id="247" name="Google Shape;247;p33"/>
          <p:cNvSpPr txBox="1"/>
          <p:nvPr>
            <p:ph idx="1" type="body"/>
          </p:nvPr>
        </p:nvSpPr>
        <p:spPr>
          <a:xfrm>
            <a:off x="238626" y="3138483"/>
            <a:ext cx="7772400" cy="31159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/>
              <a:t>🔹 Innovation is </a:t>
            </a:r>
            <a:r>
              <a:rPr b="1" lang="en-GB"/>
              <a:t>essential</a:t>
            </a:r>
            <a:r>
              <a:rPr lang="en-GB"/>
              <a:t> for solving global sustainability challenges</a:t>
            </a:r>
            <a:br>
              <a:rPr lang="en-GB"/>
            </a:br>
            <a:r>
              <a:rPr lang="en-GB"/>
              <a:t>🔹 </a:t>
            </a:r>
            <a:r>
              <a:rPr b="1" lang="en-GB"/>
              <a:t>Design thinking</a:t>
            </a:r>
            <a:r>
              <a:rPr lang="en-GB"/>
              <a:t> and </a:t>
            </a:r>
            <a:r>
              <a:rPr b="1" lang="en-GB"/>
              <a:t>creativity</a:t>
            </a:r>
            <a:r>
              <a:rPr lang="en-GB"/>
              <a:t> are key tools</a:t>
            </a:r>
            <a:br>
              <a:rPr lang="en-GB"/>
            </a:br>
            <a:r>
              <a:rPr lang="en-GB"/>
              <a:t>🔹 Every field and profession has a role to play</a:t>
            </a:r>
            <a:br>
              <a:rPr lang="en-GB"/>
            </a:br>
            <a:r>
              <a:rPr lang="en-GB"/>
              <a:t>🔹 You can be a driver of </a:t>
            </a:r>
            <a:r>
              <a:rPr b="1" lang="en-GB"/>
              <a:t>positive change</a:t>
            </a:r>
            <a:endParaRPr/>
          </a:p>
        </p:txBody>
      </p:sp>
      <p:sp>
        <p:nvSpPr>
          <p:cNvPr id="248" name="Google Shape;248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49" name="Google Shape;249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2025-02-14T05:17:23Z</dcterms:created>
  <dc:creator>Manwlhs Kwstas</dc:creator>
</cp:coreProperties>
</file>