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58" r:id="rId4"/>
    <p:sldId id="259" r:id="rId5"/>
    <p:sldId id="260" r:id="rId6"/>
    <p:sldId id="317" r:id="rId7"/>
    <p:sldId id="262" r:id="rId8"/>
    <p:sldId id="263" r:id="rId9"/>
    <p:sldId id="264" r:id="rId10"/>
    <p:sldId id="266" r:id="rId11"/>
    <p:sldId id="267" r:id="rId12"/>
    <p:sldId id="269" r:id="rId13"/>
    <p:sldId id="270" r:id="rId14"/>
  </p:sldIdLst>
  <p:sldSz cx="18288000" cy="10287000"/>
  <p:notesSz cx="6858000" cy="9144000"/>
  <p:embeddedFontLst>
    <p:embeddedFont>
      <p:font typeface="Arial Bold" panose="020B0704020202020204" pitchFamily="34" charset="0"/>
      <p:regular r:id="rId16"/>
      <p:bold r:id="rId17"/>
    </p:embeddedFont>
    <p:embeddedFont>
      <p:font typeface="Calibri (MS) Bold" panose="020B0604020202020204" charset="0"/>
      <p:regular r:id="rId18"/>
    </p:embeddedFont>
    <p:embeddedFont>
      <p:font typeface="Play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0" d="100"/>
          <a:sy n="30" d="100"/>
        </p:scale>
        <p:origin x="78" y="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23.05.2025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nursing student searching for reliable health articles.</a:t>
            </a:r>
          </a:p>
          <a:p>
            <a:r>
              <a:rPr lang="en-US"/>
              <a:t>A teaching student filtering lesson plan resources.</a:t>
            </a:r>
          </a:p>
          <a:p>
            <a:r>
              <a:rPr lang="en-US"/>
              <a:t>A CS student refining searches for AI research papers.</a:t>
            </a:r>
          </a:p>
          <a:p>
            <a:r>
              <a:rPr lang="en-US"/>
              <a:t>null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6325"/>
            <a:ext cx="18288000" cy="1350869"/>
            <a:chOff x="0" y="0"/>
            <a:chExt cx="4816593" cy="3557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55784"/>
            </a:xfrm>
            <a:custGeom>
              <a:avLst/>
              <a:gdLst/>
              <a:ahLst/>
              <a:cxnLst/>
              <a:rect l="l" t="t" r="r" b="b"/>
              <a:pathLst>
                <a:path w="4816592" h="355784">
                  <a:moveTo>
                    <a:pt x="0" y="0"/>
                  </a:moveTo>
                  <a:lnTo>
                    <a:pt x="4816592" y="0"/>
                  </a:lnTo>
                  <a:lnTo>
                    <a:pt x="4816592" y="355784"/>
                  </a:lnTo>
                  <a:lnTo>
                    <a:pt x="0" y="35578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3938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45324" y="1520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6" name="Freeform 6" descr="Blue text on a black background  AI-generated content may be incorrect."/>
          <p:cNvSpPr/>
          <p:nvPr/>
        </p:nvSpPr>
        <p:spPr>
          <a:xfrm>
            <a:off x="6749560" y="94888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48994" y="4612509"/>
            <a:ext cx="17590012" cy="1809579"/>
            <a:chOff x="0" y="0"/>
            <a:chExt cx="23453350" cy="24127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453350" cy="2412772"/>
            </a:xfrm>
            <a:custGeom>
              <a:avLst/>
              <a:gdLst/>
              <a:ahLst/>
              <a:cxnLst/>
              <a:rect l="l" t="t" r="r" b="b"/>
              <a:pathLst>
                <a:path w="23453350" h="2412772">
                  <a:moveTo>
                    <a:pt x="0" y="0"/>
                  </a:moveTo>
                  <a:lnTo>
                    <a:pt x="23453350" y="0"/>
                  </a:lnTo>
                  <a:lnTo>
                    <a:pt x="23453350" y="2412772"/>
                  </a:lnTo>
                  <a:lnTo>
                    <a:pt x="0" y="241277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3453350" cy="249849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en-US" sz="9000" b="1">
                  <a:solidFill>
                    <a:srgbClr val="00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Contributing to a Sustainable Future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286000" y="6236065"/>
            <a:ext cx="13744074" cy="1417034"/>
            <a:chOff x="0" y="0"/>
            <a:chExt cx="18325432" cy="18893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88000" cy="1527048"/>
            </a:xfrm>
            <a:custGeom>
              <a:avLst/>
              <a:gdLst/>
              <a:ahLst/>
              <a:cxnLst/>
              <a:rect l="l" t="t" r="r" b="b"/>
              <a:pathLst>
                <a:path w="18288000" h="1527048">
                  <a:moveTo>
                    <a:pt x="0" y="0"/>
                  </a:moveTo>
                  <a:lnTo>
                    <a:pt x="18288000" y="0"/>
                  </a:lnTo>
                  <a:lnTo>
                    <a:pt x="18288000" y="1527048"/>
                  </a:lnTo>
                  <a:lnTo>
                    <a:pt x="0" y="152704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37432" y="333756"/>
              <a:ext cx="18288000" cy="15556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888"/>
                </a:lnSpc>
              </a:pPr>
              <a:r>
                <a:rPr lang="en-US" sz="3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Section 5: AI’s contribution into a sustainable future development</a:t>
              </a:r>
            </a:p>
            <a:p>
              <a:pPr algn="ctr">
                <a:lnSpc>
                  <a:spcPts val="3888"/>
                </a:lnSpc>
              </a:pPr>
              <a:endParaRPr lang="en-US" sz="3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13716000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F81060-3B31-4021-0ACC-6BF9FD989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6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119113" y="1745325"/>
            <a:ext cx="10049774" cy="1205230"/>
            <a:chOff x="0" y="0"/>
            <a:chExt cx="13399698" cy="16069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9698" cy="1606973"/>
            </a:xfrm>
            <a:custGeom>
              <a:avLst/>
              <a:gdLst/>
              <a:ahLst/>
              <a:cxnLst/>
              <a:rect l="l" t="t" r="r" b="b"/>
              <a:pathLst>
                <a:path w="13399698" h="1606973">
                  <a:moveTo>
                    <a:pt x="0" y="0"/>
                  </a:moveTo>
                  <a:lnTo>
                    <a:pt x="13399698" y="0"/>
                  </a:lnTo>
                  <a:lnTo>
                    <a:pt x="13399698" y="1606973"/>
                  </a:lnTo>
                  <a:lnTo>
                    <a:pt x="0" y="160697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133350"/>
              <a:ext cx="13399698" cy="17403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780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Learning Objectives: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3238982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28700" y="3493481"/>
            <a:ext cx="10450860" cy="6131433"/>
            <a:chOff x="0" y="0"/>
            <a:chExt cx="13934479" cy="81752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934480" cy="8175244"/>
            </a:xfrm>
            <a:custGeom>
              <a:avLst/>
              <a:gdLst/>
              <a:ahLst/>
              <a:cxnLst/>
              <a:rect l="l" t="t" r="r" b="b"/>
              <a:pathLst>
                <a:path w="13934480" h="8175244">
                  <a:moveTo>
                    <a:pt x="0" y="0"/>
                  </a:moveTo>
                  <a:lnTo>
                    <a:pt x="13934480" y="0"/>
                  </a:lnTo>
                  <a:lnTo>
                    <a:pt x="13934480" y="8175244"/>
                  </a:lnTo>
                  <a:lnTo>
                    <a:pt x="0" y="817524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13934479" cy="828001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Explain the </a:t>
              </a: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role of artificial intelligence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(AI) in supporting sustainable development goals (SDGs).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Identify and discuss </a:t>
              </a: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examples of AI applications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that contribute to sustainability in areas such as energy, environment, and healthcare.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Analyze both the </a:t>
              </a: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opportunities and ethical challenges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associated with using AI for 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sustainable development.</a:t>
              </a:r>
            </a:p>
            <a:p>
              <a:pPr marL="742649" lvl="1" indent="-371324" algn="l">
                <a:lnSpc>
                  <a:spcPts val="4389"/>
                </a:lnSpc>
                <a:buFont typeface="Arial"/>
                <a:buChar char="•"/>
              </a:pPr>
              <a:r>
                <a:rPr lang="en-US" sz="33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Propose ways AI can further advance a sustainable future</a:t>
              </a:r>
              <a:r>
                <a:rPr lang="en-US" sz="33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in their field of interest.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705578" y="3800209"/>
            <a:ext cx="7128851" cy="5106039"/>
          </a:xfrm>
          <a:custGeom>
            <a:avLst/>
            <a:gdLst/>
            <a:ahLst/>
            <a:cxnLst/>
            <a:rect l="l" t="t" r="r" b="b"/>
            <a:pathLst>
              <a:path w="7128851" h="5106039">
                <a:moveTo>
                  <a:pt x="0" y="0"/>
                </a:moveTo>
                <a:lnTo>
                  <a:pt x="7128851" y="0"/>
                </a:lnTo>
                <a:lnTo>
                  <a:pt x="7128851" y="5106040"/>
                </a:lnTo>
                <a:lnTo>
                  <a:pt x="0" y="51060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799451" y="1373418"/>
            <a:ext cx="7712074" cy="1988344"/>
            <a:chOff x="0" y="0"/>
            <a:chExt cx="10282765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282765" cy="2651126"/>
            </a:xfrm>
            <a:custGeom>
              <a:avLst/>
              <a:gdLst/>
              <a:ahLst/>
              <a:cxnLst/>
              <a:rect l="l" t="t" r="r" b="b"/>
              <a:pathLst>
                <a:path w="10282765" h="2651126">
                  <a:moveTo>
                    <a:pt x="0" y="0"/>
                  </a:moveTo>
                  <a:lnTo>
                    <a:pt x="10282765" y="0"/>
                  </a:lnTo>
                  <a:lnTo>
                    <a:pt x="10282765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0282765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Why This Matters?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3533213"/>
            <a:ext cx="10796603" cy="5841238"/>
            <a:chOff x="0" y="0"/>
            <a:chExt cx="14395471" cy="77883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95472" cy="7788318"/>
            </a:xfrm>
            <a:custGeom>
              <a:avLst/>
              <a:gdLst/>
              <a:ahLst/>
              <a:cxnLst/>
              <a:rect l="l" t="t" r="r" b="b"/>
              <a:pathLst>
                <a:path w="14395472" h="7788318">
                  <a:moveTo>
                    <a:pt x="0" y="0"/>
                  </a:moveTo>
                  <a:lnTo>
                    <a:pt x="14395472" y="0"/>
                  </a:lnTo>
                  <a:lnTo>
                    <a:pt x="14395472" y="7788318"/>
                  </a:lnTo>
                  <a:lnTo>
                    <a:pt x="0" y="7788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4395471" cy="78264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Environmental Protection: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AI’s role in energy efficiency and resource optimization is key to addressing climate change.</a:t>
              </a:r>
            </a:p>
            <a:p>
              <a:pPr marL="855168" lvl="1" indent="-427584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Healthcare Advancements: 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 can contribute to better health outcomes by predicting diseases and designing personalized treatments.</a:t>
              </a:r>
            </a:p>
            <a:p>
              <a:pPr marL="855404" lvl="1" indent="-427702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Sustainability: 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 helps create solutions for a sustainable future by reducing carbon emissions and optimizing systems.</a:t>
              </a:r>
            </a:p>
            <a:p>
              <a:pPr algn="l">
                <a:lnSpc>
                  <a:spcPts val="4104"/>
                </a:lnSpc>
              </a:pPr>
              <a:endPara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301202" y="-56444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156183" y="3361763"/>
            <a:ext cx="5464355" cy="5259442"/>
          </a:xfrm>
          <a:custGeom>
            <a:avLst/>
            <a:gdLst/>
            <a:ahLst/>
            <a:cxnLst/>
            <a:rect l="l" t="t" r="r" b="b"/>
            <a:pathLst>
              <a:path w="5464355" h="5259442">
                <a:moveTo>
                  <a:pt x="0" y="0"/>
                </a:moveTo>
                <a:lnTo>
                  <a:pt x="5464356" y="0"/>
                </a:lnTo>
                <a:lnTo>
                  <a:pt x="5464356" y="5259442"/>
                </a:lnTo>
                <a:lnTo>
                  <a:pt x="0" y="525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016597" y="1932518"/>
            <a:ext cx="10254807" cy="1199515"/>
            <a:chOff x="0" y="0"/>
            <a:chExt cx="13673075" cy="15993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73075" cy="1599353"/>
            </a:xfrm>
            <a:custGeom>
              <a:avLst/>
              <a:gdLst/>
              <a:ahLst/>
              <a:cxnLst/>
              <a:rect l="l" t="t" r="r" b="b"/>
              <a:pathLst>
                <a:path w="13673075" h="1599353">
                  <a:moveTo>
                    <a:pt x="0" y="0"/>
                  </a:moveTo>
                  <a:lnTo>
                    <a:pt x="13673075" y="0"/>
                  </a:lnTo>
                  <a:lnTo>
                    <a:pt x="13673075" y="1599353"/>
                  </a:lnTo>
                  <a:lnTo>
                    <a:pt x="0" y="159935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3673075" cy="1656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Key Issues in This Topic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2041" y="3995639"/>
            <a:ext cx="12124322" cy="5326888"/>
            <a:chOff x="0" y="0"/>
            <a:chExt cx="16165762" cy="71025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165764" cy="7102518"/>
            </a:xfrm>
            <a:custGeom>
              <a:avLst/>
              <a:gdLst/>
              <a:ahLst/>
              <a:cxnLst/>
              <a:rect l="l" t="t" r="r" b="b"/>
              <a:pathLst>
                <a:path w="16165764" h="7102518">
                  <a:moveTo>
                    <a:pt x="0" y="0"/>
                  </a:moveTo>
                  <a:lnTo>
                    <a:pt x="16165764" y="0"/>
                  </a:lnTo>
                  <a:lnTo>
                    <a:pt x="16165764" y="7102518"/>
                  </a:lnTo>
                  <a:lnTo>
                    <a:pt x="0" y="71025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165762" cy="71406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Energy Efficiency: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AI can reduce energy waste and optimize energy consumption.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Healthcare: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AI’s role in predicting diseases, personalizing treatments, and developing eco-friendly drugs.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Cybersecurity: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AI applications for resource-efficient digital protection.</a:t>
              </a:r>
            </a:p>
            <a:p>
              <a:pPr marL="842620" lvl="1" indent="-421310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Sustainable Research: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Use of AI in creating eco-friendly medical solutions and technologies.</a:t>
              </a:r>
            </a:p>
            <a:p>
              <a:pPr algn="l">
                <a:lnSpc>
                  <a:spcPts val="4104"/>
                </a:lnSpc>
              </a:pPr>
              <a:endParaRPr lang="en-US" sz="3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384161" y="-16325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384161" y="4364507"/>
            <a:ext cx="4319337" cy="4351977"/>
          </a:xfrm>
          <a:custGeom>
            <a:avLst/>
            <a:gdLst/>
            <a:ahLst/>
            <a:cxnLst/>
            <a:rect l="l" t="t" r="r" b="b"/>
            <a:pathLst>
              <a:path w="4319337" h="4351977">
                <a:moveTo>
                  <a:pt x="0" y="0"/>
                </a:moveTo>
                <a:lnTo>
                  <a:pt x="4319337" y="0"/>
                </a:lnTo>
                <a:lnTo>
                  <a:pt x="4319337" y="4351976"/>
                </a:lnTo>
                <a:lnTo>
                  <a:pt x="0" y="43519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695CDBF-BA78-A78D-40F9-761CE02E7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18288000" cy="102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ECAD4-C173-42E6-8676-7919DB59F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7106" y="3859571"/>
            <a:ext cx="12873789" cy="3349386"/>
          </a:xfrm>
          <a:solidFill>
            <a:srgbClr val="0D243B">
              <a:alpha val="25098"/>
            </a:srgbClr>
          </a:solidFill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GB" sz="108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What You Will Learn in This Course</a:t>
            </a:r>
            <a:endParaRPr lang="en-GB" sz="108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0853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902266" y="1653472"/>
            <a:ext cx="11371817" cy="1988344"/>
            <a:chOff x="0" y="0"/>
            <a:chExt cx="15162423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162423" cy="2651126"/>
            </a:xfrm>
            <a:custGeom>
              <a:avLst/>
              <a:gdLst/>
              <a:ahLst/>
              <a:cxnLst/>
              <a:rect l="l" t="t" r="r" b="b"/>
              <a:pathLst>
                <a:path w="15162423" h="2651126">
                  <a:moveTo>
                    <a:pt x="0" y="0"/>
                  </a:moveTo>
                  <a:lnTo>
                    <a:pt x="15162423" y="0"/>
                  </a:lnTo>
                  <a:lnTo>
                    <a:pt x="15162423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5162423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in Resource Optimization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19675" y="4424243"/>
            <a:ext cx="9446716" cy="4834057"/>
            <a:chOff x="0" y="0"/>
            <a:chExt cx="12595621" cy="64454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95621" cy="6445410"/>
            </a:xfrm>
            <a:custGeom>
              <a:avLst/>
              <a:gdLst/>
              <a:ahLst/>
              <a:cxnLst/>
              <a:rect l="l" t="t" r="r" b="b"/>
              <a:pathLst>
                <a:path w="12595621" h="6445410">
                  <a:moveTo>
                    <a:pt x="0" y="0"/>
                  </a:moveTo>
                  <a:lnTo>
                    <a:pt x="12595621" y="0"/>
                  </a:lnTo>
                  <a:lnTo>
                    <a:pt x="12595621" y="6445410"/>
                  </a:lnTo>
                  <a:lnTo>
                    <a:pt x="0" y="64454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2595621" cy="648351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models to predict and optimize resource use 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 energy, water, and raw materials.</a:t>
              </a: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Analization of  large datasets to identify patterns and</a:t>
              </a: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predict resource needs</a:t>
              </a: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820422" lvl="1" indent="-410211" algn="l">
                <a:lnSpc>
                  <a:spcPts val="4104"/>
                </a:lnSpc>
                <a:buFont typeface="Arial"/>
                <a:buChar char="•"/>
              </a:pPr>
              <a:r>
                <a:rPr lang="en-US" sz="3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Automatisation of decision-making to allocate resources efficiently and </a:t>
              </a:r>
              <a:r>
                <a:rPr lang="en-US" sz="38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minimize waste.</a:t>
              </a:r>
            </a:p>
            <a:p>
              <a:pPr marL="842829" lvl="1" indent="-421414" algn="l">
                <a:lnSpc>
                  <a:spcPts val="4104"/>
                </a:lnSpc>
              </a:pPr>
              <a:endParaRPr lang="en-US" sz="38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429460" y="-25850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9"/>
                </a:lnTo>
                <a:lnTo>
                  <a:pt x="0" y="135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766390" y="4424243"/>
            <a:ext cx="7184611" cy="4355670"/>
          </a:xfrm>
          <a:custGeom>
            <a:avLst/>
            <a:gdLst/>
            <a:ahLst/>
            <a:cxnLst/>
            <a:rect l="l" t="t" r="r" b="b"/>
            <a:pathLst>
              <a:path w="7184611" h="4355670">
                <a:moveTo>
                  <a:pt x="0" y="0"/>
                </a:moveTo>
                <a:lnTo>
                  <a:pt x="7184611" y="0"/>
                </a:lnTo>
                <a:lnTo>
                  <a:pt x="7184611" y="4355670"/>
                </a:lnTo>
                <a:lnTo>
                  <a:pt x="0" y="43556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861154" y="1657936"/>
            <a:ext cx="7005306" cy="1988345"/>
            <a:chOff x="0" y="0"/>
            <a:chExt cx="9340408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40408" cy="2651126"/>
            </a:xfrm>
            <a:custGeom>
              <a:avLst/>
              <a:gdLst/>
              <a:ahLst/>
              <a:cxnLst/>
              <a:rect l="l" t="t" r="r" b="b"/>
              <a:pathLst>
                <a:path w="9340408" h="2651126">
                  <a:moveTo>
                    <a:pt x="0" y="0"/>
                  </a:moveTo>
                  <a:lnTo>
                    <a:pt x="9340408" y="0"/>
                  </a:lnTo>
                  <a:lnTo>
                    <a:pt x="9340408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9340408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35"/>
                </a:lnSpc>
              </a:pPr>
              <a:r>
                <a:rPr lang="en-US" sz="6699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in Healthcare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421412"/>
            <a:ext cx="11281975" cy="5105761"/>
            <a:chOff x="0" y="0"/>
            <a:chExt cx="15042633" cy="68076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042634" cy="6807681"/>
            </a:xfrm>
            <a:custGeom>
              <a:avLst/>
              <a:gdLst/>
              <a:ahLst/>
              <a:cxnLst/>
              <a:rect l="l" t="t" r="r" b="b"/>
              <a:pathLst>
                <a:path w="15042634" h="6807681">
                  <a:moveTo>
                    <a:pt x="0" y="0"/>
                  </a:moveTo>
                  <a:lnTo>
                    <a:pt x="15042634" y="0"/>
                  </a:lnTo>
                  <a:lnTo>
                    <a:pt x="15042634" y="6807681"/>
                  </a:lnTo>
                  <a:lnTo>
                    <a:pt x="0" y="680768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042633" cy="684578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en-US" sz="44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Disease prediction </a:t>
              </a:r>
              <a:r>
                <a:rPr lang="en-US" sz="44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models for early intervention.</a:t>
              </a:r>
            </a:p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en-US" sz="44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personalized treatment pl</a:t>
              </a:r>
              <a:r>
                <a:rPr lang="en-US" sz="44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ans by AI analyzing patient data and medical history .</a:t>
              </a:r>
            </a:p>
            <a:p>
              <a:pPr marL="971548" lvl="1" indent="-485774" algn="l">
                <a:lnSpc>
                  <a:spcPts val="4859"/>
                </a:lnSpc>
                <a:buFont typeface="Arial"/>
                <a:buChar char="•"/>
              </a:pPr>
              <a:r>
                <a:rPr lang="en-US" sz="44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Use of AI in eco-friendly </a:t>
              </a:r>
              <a:r>
                <a:rPr lang="en-US" sz="44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drug development.</a:t>
              </a:r>
            </a:p>
            <a:p>
              <a:pPr algn="l">
                <a:lnSpc>
                  <a:spcPts val="4859"/>
                </a:lnSpc>
              </a:pPr>
              <a:endParaRPr lang="en-US" sz="44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44500" y="442141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98767" y="3768734"/>
            <a:ext cx="10913536" cy="6017768"/>
            <a:chOff x="0" y="0"/>
            <a:chExt cx="14551382" cy="80236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51382" cy="8023691"/>
            </a:xfrm>
            <a:custGeom>
              <a:avLst/>
              <a:gdLst/>
              <a:ahLst/>
              <a:cxnLst/>
              <a:rect l="l" t="t" r="r" b="b"/>
              <a:pathLst>
                <a:path w="14551382" h="8023691">
                  <a:moveTo>
                    <a:pt x="0" y="0"/>
                  </a:moveTo>
                  <a:lnTo>
                    <a:pt x="14551382" y="0"/>
                  </a:lnTo>
                  <a:lnTo>
                    <a:pt x="14551382" y="8023691"/>
                  </a:lnTo>
                  <a:lnTo>
                    <a:pt x="0" y="802369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4551382" cy="80617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 </a:t>
              </a:r>
              <a:r>
                <a:rPr lang="en-US" sz="42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monitors environmental changes</a:t>
              </a: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by analyzing satellite and sensor data.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 </a:t>
              </a:r>
              <a:r>
                <a:rPr lang="en-US" sz="42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predicts natural disasters</a:t>
              </a: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and climate trends to support prevention and adaptation.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 aids in wildlife conservation through </a:t>
              </a:r>
              <a:r>
                <a:rPr lang="en-US" sz="42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species tracking and habitat analysis</a:t>
              </a: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28369" lvl="1" indent="-464185" algn="l">
                <a:lnSpc>
                  <a:spcPts val="4643"/>
                </a:lnSpc>
                <a:buFont typeface="Arial"/>
                <a:buChar char="•"/>
              </a:pP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 optimizes </a:t>
              </a:r>
              <a:r>
                <a:rPr lang="en-US" sz="4299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resource managemen</a:t>
              </a:r>
              <a:r>
                <a:rPr lang="en-US" sz="42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 for sustainable use of ecosystems.</a:t>
              </a:r>
            </a:p>
            <a:p>
              <a:pPr algn="l">
                <a:lnSpc>
                  <a:spcPts val="4643"/>
                </a:lnSpc>
              </a:pPr>
              <a:endParaRPr lang="en-US" sz="42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395067" y="1703108"/>
            <a:ext cx="6087604" cy="1988345"/>
            <a:chOff x="0" y="0"/>
            <a:chExt cx="8116806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16806" cy="2651126"/>
            </a:xfrm>
            <a:custGeom>
              <a:avLst/>
              <a:gdLst/>
              <a:ahLst/>
              <a:cxnLst/>
              <a:rect l="l" t="t" r="r" b="b"/>
              <a:pathLst>
                <a:path w="8116806" h="2651126">
                  <a:moveTo>
                    <a:pt x="0" y="0"/>
                  </a:moveTo>
                  <a:lnTo>
                    <a:pt x="8116806" y="0"/>
                  </a:lnTo>
                  <a:lnTo>
                    <a:pt x="811680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16806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35"/>
                </a:lnSpc>
              </a:pPr>
              <a:r>
                <a:rPr lang="en-US" sz="6699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in ecology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201456" y="3691453"/>
            <a:ext cx="4063365" cy="4114800"/>
          </a:xfrm>
          <a:custGeom>
            <a:avLst/>
            <a:gdLst/>
            <a:ahLst/>
            <a:cxnLst/>
            <a:rect l="l" t="t" r="r" b="b"/>
            <a:pathLst>
              <a:path w="4063365" h="4114800">
                <a:moveTo>
                  <a:pt x="0" y="0"/>
                </a:moveTo>
                <a:lnTo>
                  <a:pt x="4063365" y="0"/>
                </a:lnTo>
                <a:lnTo>
                  <a:pt x="40633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233139" y="6777618"/>
            <a:ext cx="3285060" cy="2057269"/>
          </a:xfrm>
          <a:custGeom>
            <a:avLst/>
            <a:gdLst/>
            <a:ahLst/>
            <a:cxnLst/>
            <a:rect l="l" t="t" r="r" b="b"/>
            <a:pathLst>
              <a:path w="3285060" h="2057269">
                <a:moveTo>
                  <a:pt x="0" y="0"/>
                </a:moveTo>
                <a:lnTo>
                  <a:pt x="3285059" y="0"/>
                </a:lnTo>
                <a:lnTo>
                  <a:pt x="3285059" y="2057269"/>
                </a:lnTo>
                <a:lnTo>
                  <a:pt x="0" y="20572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733587" y="1827286"/>
            <a:ext cx="9260441" cy="1988345"/>
            <a:chOff x="0" y="0"/>
            <a:chExt cx="12347255" cy="2651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347255" cy="2651126"/>
            </a:xfrm>
            <a:custGeom>
              <a:avLst/>
              <a:gdLst/>
              <a:ahLst/>
              <a:cxnLst/>
              <a:rect l="l" t="t" r="r" b="b"/>
              <a:pathLst>
                <a:path w="12347255" h="2651126">
                  <a:moveTo>
                    <a:pt x="0" y="0"/>
                  </a:moveTo>
                  <a:lnTo>
                    <a:pt x="12347255" y="0"/>
                  </a:lnTo>
                  <a:lnTo>
                    <a:pt x="12347255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57150"/>
              <a:ext cx="12347255" cy="25939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 u="sng">
                  <a:solidFill>
                    <a:srgbClr val="000000"/>
                  </a:solidFill>
                  <a:latin typeface="Play Bold"/>
                  <a:ea typeface="Play Bold"/>
                  <a:cs typeface="Play Bold"/>
                  <a:sym typeface="Play Bold"/>
                </a:rPr>
                <a:t>AI in Energy Efficiency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282356"/>
            <a:ext cx="11792257" cy="6574917"/>
            <a:chOff x="0" y="0"/>
            <a:chExt cx="15723010" cy="8766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723009" cy="8766556"/>
            </a:xfrm>
            <a:custGeom>
              <a:avLst/>
              <a:gdLst/>
              <a:ahLst/>
              <a:cxnLst/>
              <a:rect l="l" t="t" r="r" b="b"/>
              <a:pathLst>
                <a:path w="15723009" h="8766556">
                  <a:moveTo>
                    <a:pt x="0" y="0"/>
                  </a:moveTo>
                  <a:lnTo>
                    <a:pt x="15723009" y="0"/>
                  </a:lnTo>
                  <a:lnTo>
                    <a:pt x="15723009" y="8766556"/>
                  </a:lnTo>
                  <a:lnTo>
                    <a:pt x="0" y="87665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723010" cy="8804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 predicts energy demand to balance supply and reduce waste.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 optimizes building systems for heating, cooling, and lighting to save energy.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AI manages smart grids, integrating renewables and improving reliability.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r>
                <a:rPr lang="en-US" sz="41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It detects equipment inefficiencies, enabling proactive maintenance and lower consumption.</a:t>
              </a:r>
            </a:p>
            <a:p>
              <a:pPr marL="906778" lvl="1" indent="-453389" algn="l">
                <a:lnSpc>
                  <a:spcPts val="4535"/>
                </a:lnSpc>
                <a:buFont typeface="Arial"/>
                <a:buChar char="•"/>
              </a:pPr>
              <a:endParaRPr lang="en-US" sz="4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l">
                <a:lnSpc>
                  <a:spcPts val="4535"/>
                </a:lnSpc>
              </a:pPr>
              <a:endParaRPr lang="en-US" sz="41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144500" y="428235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08131" y="4370033"/>
            <a:ext cx="11754288" cy="4205706"/>
            <a:chOff x="0" y="0"/>
            <a:chExt cx="15672384" cy="5607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5607608"/>
            </a:xfrm>
            <a:custGeom>
              <a:avLst/>
              <a:gdLst/>
              <a:ahLst/>
              <a:cxnLst/>
              <a:rect l="l" t="t" r="r" b="b"/>
              <a:pathLst>
                <a:path w="15672384" h="5607608">
                  <a:moveTo>
                    <a:pt x="0" y="0"/>
                  </a:moveTo>
                  <a:lnTo>
                    <a:pt x="15672384" y="0"/>
                  </a:lnTo>
                  <a:lnTo>
                    <a:pt x="15672384" y="5607608"/>
                  </a:lnTo>
                  <a:lnTo>
                    <a:pt x="0" y="56076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56457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Smart coding 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practices to reduce computational load.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AI-assisted algorithm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 to minimize energy use in processing data.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Cybersecurity 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and its role in reducing resource use through AI optimization.</a:t>
              </a:r>
            </a:p>
            <a:p>
              <a:pPr algn="l">
                <a:lnSpc>
                  <a:spcPts val="4536"/>
                </a:lnSpc>
              </a:pPr>
              <a:endPara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254219" y="1810188"/>
            <a:ext cx="15773400" cy="1988345"/>
            <a:chOff x="0" y="0"/>
            <a:chExt cx="21031200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031200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for Computational Efficiency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696825" y="3798533"/>
            <a:ext cx="4562475" cy="4562475"/>
          </a:xfrm>
          <a:custGeom>
            <a:avLst/>
            <a:gdLst/>
            <a:ahLst/>
            <a:cxnLst/>
            <a:rect l="l" t="t" r="r" b="b"/>
            <a:pathLst>
              <a:path w="4562475" h="4562475">
                <a:moveTo>
                  <a:pt x="0" y="0"/>
                </a:moveTo>
                <a:lnTo>
                  <a:pt x="4562475" y="0"/>
                </a:lnTo>
                <a:lnTo>
                  <a:pt x="4562475" y="4562475"/>
                </a:lnTo>
                <a:lnTo>
                  <a:pt x="0" y="45624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72416" y="3912108"/>
            <a:ext cx="11754288" cy="5346192"/>
            <a:chOff x="0" y="0"/>
            <a:chExt cx="15672384" cy="7128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7128256"/>
            </a:xfrm>
            <a:custGeom>
              <a:avLst/>
              <a:gdLst/>
              <a:ahLst/>
              <a:cxnLst/>
              <a:rect l="l" t="t" r="r" b="b"/>
              <a:pathLst>
                <a:path w="15672384" h="7128256">
                  <a:moveTo>
                    <a:pt x="0" y="0"/>
                  </a:moveTo>
                  <a:lnTo>
                    <a:pt x="15672384" y="0"/>
                  </a:lnTo>
                  <a:lnTo>
                    <a:pt x="15672384" y="7128256"/>
                  </a:lnTo>
                  <a:lnTo>
                    <a:pt x="0" y="7128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7166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Key AI concepts and 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real-world applications in sustainability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Practical skills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for applying AI in healthcare, ecology, energy, and resource management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Tools to analyze, propose, and evaluate AI solutions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for a sustainable future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Critical insight into 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current trends and future possibilities of AI</a:t>
              </a:r>
            </a:p>
            <a:p>
              <a:pPr algn="l">
                <a:lnSpc>
                  <a:spcPts val="4536"/>
                </a:lnSpc>
              </a:pPr>
              <a:endParaRPr lang="en-US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3254219" y="1810188"/>
            <a:ext cx="15773400" cy="1988345"/>
            <a:chOff x="0" y="0"/>
            <a:chExt cx="21031200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031200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This Course Offers You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3298637" y="3912108"/>
            <a:ext cx="4324320" cy="4335158"/>
          </a:xfrm>
          <a:custGeom>
            <a:avLst/>
            <a:gdLst/>
            <a:ahLst/>
            <a:cxnLst/>
            <a:rect l="l" t="t" r="r" b="b"/>
            <a:pathLst>
              <a:path w="4324320" h="4335158">
                <a:moveTo>
                  <a:pt x="0" y="0"/>
                </a:moveTo>
                <a:lnTo>
                  <a:pt x="4324320" y="0"/>
                </a:lnTo>
                <a:lnTo>
                  <a:pt x="4324320" y="4335158"/>
                </a:lnTo>
                <a:lnTo>
                  <a:pt x="0" y="433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5838"/>
            <a:ext cx="4389696" cy="1166542"/>
          </a:xfrm>
          <a:custGeom>
            <a:avLst/>
            <a:gdLst/>
            <a:ahLst/>
            <a:cxnLst/>
            <a:rect l="l" t="t" r="r" b="b"/>
            <a:pathLst>
              <a:path w="4389696" h="1166542">
                <a:moveTo>
                  <a:pt x="0" y="0"/>
                </a:moveTo>
                <a:lnTo>
                  <a:pt x="4389696" y="0"/>
                </a:lnTo>
                <a:lnTo>
                  <a:pt x="4389696" y="1166543"/>
                </a:lnTo>
                <a:lnTo>
                  <a:pt x="0" y="116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130" r="-285602" b="-39988"/>
            </a:stretch>
          </a:blipFill>
        </p:spPr>
      </p:sp>
      <p:sp>
        <p:nvSpPr>
          <p:cNvPr id="3" name="Freeform 3" descr="Blue text on a black background  AI-generated content may be incorrect."/>
          <p:cNvSpPr/>
          <p:nvPr/>
        </p:nvSpPr>
        <p:spPr>
          <a:xfrm>
            <a:off x="6749560" y="35720"/>
            <a:ext cx="5228493" cy="1166542"/>
          </a:xfrm>
          <a:custGeom>
            <a:avLst/>
            <a:gdLst/>
            <a:ahLst/>
            <a:cxnLst/>
            <a:rect l="l" t="t" r="r" b="b"/>
            <a:pathLst>
              <a:path w="5228493" h="1166542">
                <a:moveTo>
                  <a:pt x="0" y="0"/>
                </a:moveTo>
                <a:lnTo>
                  <a:pt x="5228493" y="0"/>
                </a:lnTo>
                <a:lnTo>
                  <a:pt x="5228493" y="1166542"/>
                </a:lnTo>
                <a:lnTo>
                  <a:pt x="0" y="116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72416" y="3912108"/>
            <a:ext cx="11754288" cy="5917692"/>
            <a:chOff x="0" y="0"/>
            <a:chExt cx="15672384" cy="78902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72384" cy="7890256"/>
            </a:xfrm>
            <a:custGeom>
              <a:avLst/>
              <a:gdLst/>
              <a:ahLst/>
              <a:cxnLst/>
              <a:rect l="l" t="t" r="r" b="b"/>
              <a:pathLst>
                <a:path w="15672384" h="7890256">
                  <a:moveTo>
                    <a:pt x="0" y="0"/>
                  </a:moveTo>
                  <a:lnTo>
                    <a:pt x="15672384" y="0"/>
                  </a:lnTo>
                  <a:lnTo>
                    <a:pt x="15672384" y="7890256"/>
                  </a:lnTo>
                  <a:lnTo>
                    <a:pt x="0" y="78902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5672384" cy="7928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is a powerful tool for advancing sustainability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across key sectors.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Effective use of 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AI leads to smarter resource management and better decision-making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Ethical challenges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must be addressed to maximize benefits and minimize risks.</a:t>
              </a:r>
            </a:p>
            <a:p>
              <a:pPr marL="906780" lvl="1" indent="-453390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Ongoing l</a:t>
              </a:r>
              <a:r>
                <a:rPr lang="en-US" sz="4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earning and adaptation are essential</a:t>
              </a:r>
              <a:r>
                <a:rPr lang="en-US" sz="4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as AI technology evolves.</a:t>
              </a:r>
            </a:p>
            <a:p>
              <a:pPr algn="l">
                <a:lnSpc>
                  <a:spcPts val="4536"/>
                </a:lnSpc>
              </a:pPr>
              <a:endParaRPr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3716000" y="12677"/>
            <a:ext cx="4319337" cy="1350869"/>
          </a:xfrm>
          <a:custGeom>
            <a:avLst/>
            <a:gdLst/>
            <a:ahLst/>
            <a:cxnLst/>
            <a:rect l="l" t="t" r="r" b="b"/>
            <a:pathLst>
              <a:path w="4319337" h="1350869">
                <a:moveTo>
                  <a:pt x="0" y="0"/>
                </a:moveTo>
                <a:lnTo>
                  <a:pt x="4319337" y="0"/>
                </a:lnTo>
                <a:lnTo>
                  <a:pt x="4319337" y="1350868"/>
                </a:lnTo>
                <a:lnTo>
                  <a:pt x="0" y="135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150475" y="1643654"/>
            <a:ext cx="9987049" cy="1988345"/>
            <a:chOff x="0" y="0"/>
            <a:chExt cx="13316066" cy="26511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16066" cy="2651126"/>
            </a:xfrm>
            <a:custGeom>
              <a:avLst/>
              <a:gdLst/>
              <a:ahLst/>
              <a:cxnLst/>
              <a:rect l="l" t="t" r="r" b="b"/>
              <a:pathLst>
                <a:path w="13316066" h="2651126">
                  <a:moveTo>
                    <a:pt x="0" y="0"/>
                  </a:moveTo>
                  <a:lnTo>
                    <a:pt x="13316066" y="0"/>
                  </a:lnTo>
                  <a:lnTo>
                    <a:pt x="13316066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3316066" cy="27082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0"/>
                </a:lnSpc>
              </a:pPr>
              <a:r>
                <a:rPr lang="en-US" sz="6500" b="1" u="sng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Conclusion &amp; Takeaways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978053" y="3912108"/>
            <a:ext cx="5673152" cy="4836362"/>
          </a:xfrm>
          <a:custGeom>
            <a:avLst/>
            <a:gdLst/>
            <a:ahLst/>
            <a:cxnLst/>
            <a:rect l="l" t="t" r="r" b="b"/>
            <a:pathLst>
              <a:path w="5673152" h="4836362">
                <a:moveTo>
                  <a:pt x="0" y="0"/>
                </a:moveTo>
                <a:lnTo>
                  <a:pt x="5673153" y="0"/>
                </a:lnTo>
                <a:lnTo>
                  <a:pt x="5673153" y="4836362"/>
                </a:lnTo>
                <a:lnTo>
                  <a:pt x="0" y="48363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659</Words>
  <Application>Microsoft Office PowerPoint</Application>
  <PresentationFormat>Custom</PresentationFormat>
  <Paragraphs>90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 (MS) Bold</vt:lpstr>
      <vt:lpstr>Arial</vt:lpstr>
      <vt:lpstr>Play Bold</vt:lpstr>
      <vt:lpstr>Arial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You Will Learn in This 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</dc:title>
  <dc:creator>Elena</dc:creator>
  <cp:lastModifiedBy>Elena Khomiak</cp:lastModifiedBy>
  <cp:revision>3</cp:revision>
  <dcterms:created xsi:type="dcterms:W3CDTF">2006-08-16T00:00:00Z</dcterms:created>
  <dcterms:modified xsi:type="dcterms:W3CDTF">2025-05-22T22:13:07Z</dcterms:modified>
  <dc:identifier>DAGoL0Ttmb8</dc:identifier>
</cp:coreProperties>
</file>