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6858000" cx="12192000"/>
  <p:notesSz cx="6858000" cy="9144000"/>
  <p:embeddedFontLst>
    <p:embeddedFont>
      <p:font typeface="Play"/>
      <p:regular r:id="rId21"/>
      <p:bold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3" roundtripDataSignature="AMtx7miVOnbuDuFD9Yf6U5lPUgBgw6lfC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schemas.openxmlformats.org/officeDocument/2006/relationships/font" Target="fonts/Play-bold.fntdata"/><Relationship Id="rId10" Type="http://schemas.openxmlformats.org/officeDocument/2006/relationships/slide" Target="slides/slide6.xml"/><Relationship Id="rId21" Type="http://schemas.openxmlformats.org/officeDocument/2006/relationships/font" Target="fonts/Play-regular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23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2" name="Google Shape;9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9" name="Google Shape;99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5" name="Google Shape;105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" name="Google Shape;11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5" name="Google Shape;115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4" name="Google Shape;12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3" name="Google Shape;13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2" name="Google Shape;142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8" name="Google Shape;148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7" name="Google Shape;157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6" name="Google Shape;166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620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/>
              <a:t>A </a:t>
            </a:r>
            <a:r>
              <a:rPr b="1" lang="en-GB"/>
              <a:t>nursing student</a:t>
            </a:r>
            <a:r>
              <a:rPr lang="en-GB"/>
              <a:t> searching for </a:t>
            </a:r>
            <a:r>
              <a:rPr b="1" lang="en-GB"/>
              <a:t>reliable health articles</a:t>
            </a:r>
            <a:r>
              <a:rPr lang="en-GB"/>
              <a:t>.</a:t>
            </a:r>
            <a:endParaRPr/>
          </a:p>
          <a:p>
            <a:pPr indent="-7620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/>
              <a:t>A </a:t>
            </a:r>
            <a:r>
              <a:rPr b="1" lang="en-GB"/>
              <a:t>teaching student</a:t>
            </a:r>
            <a:r>
              <a:rPr lang="en-GB"/>
              <a:t> filtering </a:t>
            </a:r>
            <a:r>
              <a:rPr b="1" lang="en-GB"/>
              <a:t>lesson plan resources</a:t>
            </a:r>
            <a:r>
              <a:rPr lang="en-GB"/>
              <a:t>.</a:t>
            </a:r>
            <a:endParaRPr/>
          </a:p>
          <a:p>
            <a:pPr indent="-7620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/>
              <a:t>A </a:t>
            </a:r>
            <a:r>
              <a:rPr b="1" lang="en-GB"/>
              <a:t>CS student</a:t>
            </a:r>
            <a:r>
              <a:rPr lang="en-GB"/>
              <a:t> refining searches for </a:t>
            </a:r>
            <a:r>
              <a:rPr b="1" lang="en-GB"/>
              <a:t>AI research papers</a:t>
            </a:r>
            <a:r>
              <a:rPr lang="en-GB"/>
              <a:t>.</a:t>
            </a:r>
            <a:endParaRPr/>
          </a:p>
        </p:txBody>
      </p:sp>
      <p:sp>
        <p:nvSpPr>
          <p:cNvPr id="167" name="Google Shape;167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6" name="Google Shape;176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7620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/>
              <a:t>A </a:t>
            </a:r>
            <a:r>
              <a:rPr b="1" lang="en-GB"/>
              <a:t>nursing student</a:t>
            </a:r>
            <a:r>
              <a:rPr lang="en-GB"/>
              <a:t> searching for </a:t>
            </a:r>
            <a:r>
              <a:rPr b="1" lang="en-GB"/>
              <a:t>reliable health articles</a:t>
            </a:r>
            <a:r>
              <a:rPr lang="en-GB"/>
              <a:t>.</a:t>
            </a:r>
            <a:endParaRPr/>
          </a:p>
          <a:p>
            <a:pPr indent="-7620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/>
              <a:t>A </a:t>
            </a:r>
            <a:r>
              <a:rPr b="1" lang="en-GB"/>
              <a:t>teaching student</a:t>
            </a:r>
            <a:r>
              <a:rPr lang="en-GB"/>
              <a:t> filtering </a:t>
            </a:r>
            <a:r>
              <a:rPr b="1" lang="en-GB"/>
              <a:t>lesson plan resources</a:t>
            </a:r>
            <a:r>
              <a:rPr lang="en-GB"/>
              <a:t>.</a:t>
            </a:r>
            <a:endParaRPr/>
          </a:p>
          <a:p>
            <a:pPr indent="-7620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GB"/>
              <a:t>A </a:t>
            </a:r>
            <a:r>
              <a:rPr b="1" lang="en-GB"/>
              <a:t>CS student</a:t>
            </a:r>
            <a:r>
              <a:rPr lang="en-GB"/>
              <a:t> refining searches for </a:t>
            </a:r>
            <a:r>
              <a:rPr b="1" lang="en-GB"/>
              <a:t>AI research papers</a:t>
            </a:r>
            <a:r>
              <a:rPr lang="en-GB"/>
              <a:t>.</a:t>
            </a:r>
            <a:endParaRPr/>
          </a:p>
        </p:txBody>
      </p:sp>
      <p:sp>
        <p:nvSpPr>
          <p:cNvPr id="177" name="Google Shape;177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6" name="Google Shape;186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2" name="Google Shape;192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3" name="Google Shape;193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2" name="Google Shape;202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i="1" lang="en-GB"/>
              <a:t>Example: A student researching vaccines needs to distinguish scientific studies from misinformation.</a:t>
            </a:r>
            <a:endParaRPr/>
          </a:p>
        </p:txBody>
      </p:sp>
      <p:sp>
        <p:nvSpPr>
          <p:cNvPr id="203" name="Google Shape;203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4" name="Google Shape;214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-GB"/>
              <a:t>Example:</a:t>
            </a:r>
            <a:r>
              <a:rPr lang="en-GB"/>
              <a:t> A student searching “Is AI dangerous?” might only see </a:t>
            </a:r>
            <a:r>
              <a:rPr b="1" lang="en-GB"/>
              <a:t>negative</a:t>
            </a:r>
            <a:r>
              <a:rPr lang="en-GB"/>
              <a:t> articles unless they adjust their search.</a:t>
            </a:r>
            <a:endParaRPr/>
          </a:p>
        </p:txBody>
      </p:sp>
      <p:sp>
        <p:nvSpPr>
          <p:cNvPr id="215" name="Google Shape;215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4" name="Google Shape;224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i="1" lang="en-GB"/>
              <a:t>Example: A student researching vaccines needs to distinguish scientific studies from misinformation.</a:t>
            </a:r>
            <a:endParaRPr/>
          </a:p>
        </p:txBody>
      </p:sp>
      <p:sp>
        <p:nvSpPr>
          <p:cNvPr id="225" name="Google Shape;225;p3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8"/>
          <p:cNvSpPr txBox="1"/>
          <p:nvPr>
            <p:ph idx="11" type="ftr"/>
          </p:nvPr>
        </p:nvSpPr>
        <p:spPr>
          <a:xfrm>
            <a:off x="4038599" y="6371067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8"/>
          <p:cNvSpPr txBox="1"/>
          <p:nvPr>
            <p:ph idx="12" type="sldNum"/>
          </p:nvPr>
        </p:nvSpPr>
        <p:spPr>
          <a:xfrm>
            <a:off x="8863781" y="637106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1" name="Google Shape;21;p18"/>
          <p:cNvPicPr preferRelativeResize="0"/>
          <p:nvPr/>
        </p:nvPicPr>
        <p:blipFill rotWithShape="1">
          <a:blip r:embed="rId2">
            <a:alphaModFix/>
          </a:blip>
          <a:srcRect b="21257" l="0" r="73108" t="25585"/>
          <a:stretch/>
        </p:blipFill>
        <p:spPr>
          <a:xfrm>
            <a:off x="0" y="50559"/>
            <a:ext cx="2926464" cy="777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18"/>
          <p:cNvPicPr preferRelativeResize="0"/>
          <p:nvPr/>
        </p:nvPicPr>
        <p:blipFill rotWithShape="1">
          <a:blip r:embed="rId2">
            <a:alphaModFix/>
          </a:blip>
          <a:srcRect b="16902" l="74792" r="4613" t="29942"/>
          <a:stretch/>
        </p:blipFill>
        <p:spPr>
          <a:xfrm>
            <a:off x="9896230" y="53862"/>
            <a:ext cx="2241062" cy="7776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lue text on a black background&#10;&#10;AI-generated content may be incorrect." id="23" name="Google Shape;2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99707" y="23813"/>
            <a:ext cx="3485662" cy="7776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9"/>
          <p:cNvSpPr txBox="1"/>
          <p:nvPr>
            <p:ph type="title"/>
          </p:nvPr>
        </p:nvSpPr>
        <p:spPr>
          <a:xfrm>
            <a:off x="838200" y="165650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9"/>
          <p:cNvSpPr txBox="1"/>
          <p:nvPr>
            <p:ph idx="1" type="body"/>
          </p:nvPr>
        </p:nvSpPr>
        <p:spPr>
          <a:xfrm>
            <a:off x="838200" y="2982072"/>
            <a:ext cx="10515600" cy="28270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0" name="Google Shape;30;p19"/>
          <p:cNvPicPr preferRelativeResize="0"/>
          <p:nvPr/>
        </p:nvPicPr>
        <p:blipFill rotWithShape="1">
          <a:blip r:embed="rId2">
            <a:alphaModFix/>
          </a:blip>
          <a:srcRect b="21257" l="0" r="73108" t="25585"/>
          <a:stretch/>
        </p:blipFill>
        <p:spPr>
          <a:xfrm>
            <a:off x="0" y="50559"/>
            <a:ext cx="2926464" cy="777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19"/>
          <p:cNvPicPr preferRelativeResize="0"/>
          <p:nvPr/>
        </p:nvPicPr>
        <p:blipFill rotWithShape="1">
          <a:blip r:embed="rId2">
            <a:alphaModFix/>
          </a:blip>
          <a:srcRect b="16902" l="74792" r="4613" t="29942"/>
          <a:stretch/>
        </p:blipFill>
        <p:spPr>
          <a:xfrm>
            <a:off x="9896230" y="53862"/>
            <a:ext cx="2241062" cy="7776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lue text on a black background&#10;&#10;AI-generated content may be incorrect." id="32" name="Google Shape;3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99707" y="23813"/>
            <a:ext cx="3485662" cy="7776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6" name="Google Shape;36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2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2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2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1" name="Google Shape;51;p2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7" name="Google Shape;67;p2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8" name="Google Shape;68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2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5" name="Google Shape;75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2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2.png"/><Relationship Id="rId4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2.png"/><Relationship Id="rId4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2.png"/><Relationship Id="rId4" Type="http://schemas.openxmlformats.org/officeDocument/2006/relationships/image" Target="../media/image1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g"/><Relationship Id="rId4" Type="http://schemas.openxmlformats.org/officeDocument/2006/relationships/image" Target="../media/image2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jpg"/><Relationship Id="rId4" Type="http://schemas.openxmlformats.org/officeDocument/2006/relationships/image" Target="../media/image2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jpg"/><Relationship Id="rId4" Type="http://schemas.openxmlformats.org/officeDocument/2006/relationships/image" Target="../media/image2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jpg"/><Relationship Id="rId4" Type="http://schemas.openxmlformats.org/officeDocument/2006/relationships/image" Target="../media/image2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Relationship Id="rId4" Type="http://schemas.openxmlformats.org/officeDocument/2006/relationships/image" Target="../media/image2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jpg"/><Relationship Id="rId4" Type="http://schemas.openxmlformats.org/officeDocument/2006/relationships/image" Target="../media/image2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png"/><Relationship Id="rId4" Type="http://schemas.openxmlformats.org/officeDocument/2006/relationships/image" Target="../media/image20.png"/><Relationship Id="rId5" Type="http://schemas.openxmlformats.org/officeDocument/2006/relationships/image" Target="../media/image16.png"/><Relationship Id="rId6" Type="http://schemas.openxmlformats.org/officeDocument/2006/relationships/image" Target="../media/image2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2.png"/><Relationship Id="rId4" Type="http://schemas.openxmlformats.org/officeDocument/2006/relationships/image" Target="../media/image19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1.jp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"/>
          <p:cNvSpPr txBox="1"/>
          <p:nvPr>
            <p:ph type="ctrTitle"/>
          </p:nvPr>
        </p:nvSpPr>
        <p:spPr>
          <a:xfrm>
            <a:off x="296883" y="2232560"/>
            <a:ext cx="11726675" cy="10234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r>
              <a:rPr b="1" lang="en-GB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Сприяння сталому майбутньому</a:t>
            </a:r>
            <a:endParaRPr/>
          </a:p>
        </p:txBody>
      </p:sp>
      <p:sp>
        <p:nvSpPr>
          <p:cNvPr id="95" name="Google Shape;95;p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GB"/>
              <a:t>Секція 2: </a:t>
            </a:r>
            <a:r>
              <a:rPr lang="en-GB"/>
              <a:t>Прийняття рішень для сталого розвитку</a:t>
            </a:r>
            <a:endParaRPr/>
          </a:p>
        </p:txBody>
      </p:sp>
      <p:pic>
        <p:nvPicPr>
          <p:cNvPr id="96" name="Google Shape;9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5240"/>
            <a:ext cx="12192000" cy="682752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9"/>
          <p:cNvSpPr txBox="1"/>
          <p:nvPr>
            <p:ph type="ctrTitle"/>
          </p:nvPr>
        </p:nvSpPr>
        <p:spPr>
          <a:xfrm>
            <a:off x="2935705" y="2872862"/>
            <a:ext cx="6320589" cy="1112276"/>
          </a:xfrm>
          <a:prstGeom prst="rect">
            <a:avLst/>
          </a:prstGeom>
          <a:solidFill>
            <a:srgbClr val="0D243B">
              <a:alpha val="24313"/>
            </a:srgbClr>
          </a:solidFill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b="1" lang="en-GB" sz="7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Вступ</a:t>
            </a:r>
            <a:endParaRPr sz="7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08" name="Google Shape;108;p2"/>
          <p:cNvSpPr txBox="1"/>
          <p:nvPr/>
        </p:nvSpPr>
        <p:spPr>
          <a:xfrm>
            <a:off x="662039" y="1479656"/>
            <a:ext cx="6699849" cy="7694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lang="en-GB" sz="4400">
                <a:solidFill>
                  <a:schemeClr val="dk1"/>
                </a:solidFill>
              </a:rPr>
              <a:t>Мета навчання</a:t>
            </a:r>
            <a:r>
              <a:rPr b="1" i="0" lang="en-GB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b="0" i="0" sz="4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9" name="Google Shape;109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110" name="Google Shape;110;p2"/>
          <p:cNvSpPr txBox="1"/>
          <p:nvPr>
            <p:ph idx="1" type="body"/>
          </p:nvPr>
        </p:nvSpPr>
        <p:spPr>
          <a:xfrm>
            <a:off x="838200" y="2982072"/>
            <a:ext cx="7132093" cy="28270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342899" lvl="0" marL="457200" rtl="0" algn="l">
              <a:spcBef>
                <a:spcPts val="1000"/>
              </a:spcBef>
              <a:spcAft>
                <a:spcPts val="0"/>
              </a:spcAft>
              <a:buSzPct val="69497"/>
              <a:buChar char="•"/>
            </a:pPr>
            <a:r>
              <a:rPr lang="en-GB"/>
              <a:t>Розуміння ролі прийняття рішень у сталому розвитку.</a:t>
            </a:r>
            <a:endParaRPr/>
          </a:p>
          <a:p>
            <a:pPr indent="-342899" lvl="0" marL="457200" rtl="0" algn="l">
              <a:spcBef>
                <a:spcPts val="1000"/>
              </a:spcBef>
              <a:spcAft>
                <a:spcPts val="0"/>
              </a:spcAft>
              <a:buSzPct val="69497"/>
              <a:buChar char="•"/>
            </a:pPr>
            <a:r>
              <a:rPr lang="en-GB"/>
              <a:t>Визначення загальних проблем у прийнятті стійких рішень.</a:t>
            </a:r>
            <a:endParaRPr/>
          </a:p>
          <a:p>
            <a:pPr indent="-342899" lvl="0" marL="457200" rtl="0" algn="l">
              <a:spcBef>
                <a:spcPts val="1000"/>
              </a:spcBef>
              <a:spcAft>
                <a:spcPts val="0"/>
              </a:spcAft>
              <a:buSzPct val="69497"/>
              <a:buChar char="•"/>
            </a:pPr>
            <a:r>
              <a:rPr lang="en-GB"/>
              <a:t>Застосування інструментів та структур прийняття рішень.</a:t>
            </a:r>
            <a:endParaRPr/>
          </a:p>
          <a:p>
            <a:pPr indent="-342899" lvl="0" marL="457200" rtl="0" algn="l">
              <a:spcBef>
                <a:spcPts val="1000"/>
              </a:spcBef>
              <a:spcAft>
                <a:spcPts val="0"/>
              </a:spcAft>
              <a:buSzPct val="69497"/>
              <a:buChar char="•"/>
            </a:pPr>
            <a:r>
              <a:rPr lang="en-GB"/>
              <a:t>Оцінка рішень з точки зору сталого розвитку.</a:t>
            </a:r>
            <a:endParaRPr/>
          </a:p>
        </p:txBody>
      </p:sp>
      <p:pic>
        <p:nvPicPr>
          <p:cNvPr id="111" name="Google Shape;111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51032" y="1463981"/>
            <a:ext cx="4559968" cy="45599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"/>
          <p:cNvSpPr txBox="1"/>
          <p:nvPr>
            <p:ph type="title"/>
          </p:nvPr>
        </p:nvSpPr>
        <p:spPr>
          <a:xfrm>
            <a:off x="561900" y="1282700"/>
            <a:ext cx="110682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GB"/>
              <a:t>Чому прийняття рішень має значення?</a:t>
            </a:r>
            <a:endParaRPr b="1"/>
          </a:p>
        </p:txBody>
      </p:sp>
      <p:sp>
        <p:nvSpPr>
          <p:cNvPr id="118" name="Google Shape;118;p3"/>
          <p:cNvSpPr txBox="1"/>
          <p:nvPr>
            <p:ph idx="1" type="body"/>
          </p:nvPr>
        </p:nvSpPr>
        <p:spPr>
          <a:xfrm>
            <a:off x="838200" y="2982072"/>
            <a:ext cx="7132093" cy="28270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352167" lvl="0" marL="457200" rtl="0" algn="l">
              <a:spcBef>
                <a:spcPts val="1000"/>
              </a:spcBef>
              <a:spcAft>
                <a:spcPts val="0"/>
              </a:spcAft>
              <a:buSzPts val="1946"/>
              <a:buChar char="•"/>
            </a:pPr>
            <a:r>
              <a:rPr lang="en-GB"/>
              <a:t>Кожне рішення впливає на людей, планету та прибуток (потрійний підсумок).</a:t>
            </a:r>
            <a:endParaRPr/>
          </a:p>
          <a:p>
            <a:pPr indent="-352167" lvl="0" marL="457200" rtl="0" algn="l">
              <a:spcBef>
                <a:spcPts val="1000"/>
              </a:spcBef>
              <a:spcAft>
                <a:spcPts val="0"/>
              </a:spcAft>
              <a:buSzPts val="1946"/>
              <a:buChar char="•"/>
            </a:pPr>
            <a:r>
              <a:rPr lang="en-GB"/>
              <a:t>Сьогоднішні рішення формують можливості майбутніх поколінь.</a:t>
            </a:r>
            <a:endParaRPr/>
          </a:p>
          <a:p>
            <a:pPr indent="-352167" lvl="0" marL="457200" rtl="0" algn="l">
              <a:spcBef>
                <a:spcPts val="1000"/>
              </a:spcBef>
              <a:spcAft>
                <a:spcPts val="0"/>
              </a:spcAft>
              <a:buSzPts val="1946"/>
              <a:buChar char="•"/>
            </a:pPr>
            <a:r>
              <a:rPr lang="en-GB"/>
              <a:t>Сталий розвиток вимагає систематичного, продуманого та етичного прийняття рішень</a:t>
            </a:r>
            <a:endParaRPr/>
          </a:p>
        </p:txBody>
      </p:sp>
      <p:sp>
        <p:nvSpPr>
          <p:cNvPr id="119" name="Google Shape;119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20" name="Google Shape;12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121" name="Google Shape;121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72976" y="2657219"/>
            <a:ext cx="28575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"/>
          <p:cNvSpPr txBox="1"/>
          <p:nvPr>
            <p:ph type="title"/>
          </p:nvPr>
        </p:nvSpPr>
        <p:spPr>
          <a:xfrm>
            <a:off x="643689" y="1282769"/>
            <a:ext cx="1090462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GB"/>
              <a:t>Типові виклики у прийнятті рішень</a:t>
            </a:r>
            <a:endParaRPr b="1"/>
          </a:p>
        </p:txBody>
      </p:sp>
      <p:sp>
        <p:nvSpPr>
          <p:cNvPr id="127" name="Google Shape;127;p4"/>
          <p:cNvSpPr txBox="1"/>
          <p:nvPr>
            <p:ph idx="1" type="body"/>
          </p:nvPr>
        </p:nvSpPr>
        <p:spPr>
          <a:xfrm>
            <a:off x="838200" y="2982075"/>
            <a:ext cx="7358700" cy="28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334327" lvl="0" marL="457200" rtl="0" algn="l">
              <a:spcBef>
                <a:spcPts val="1000"/>
              </a:spcBef>
              <a:spcAft>
                <a:spcPts val="0"/>
              </a:spcAft>
              <a:buSzPct val="64285"/>
              <a:buChar char="•"/>
            </a:pPr>
            <a:r>
              <a:rPr b="1" lang="en-GB"/>
              <a:t>Перевантаження інформацією</a:t>
            </a:r>
            <a:endParaRPr b="1"/>
          </a:p>
          <a:p>
            <a:pPr indent="-334327" lvl="0" marL="457200" rtl="0" algn="l">
              <a:spcBef>
                <a:spcPts val="1000"/>
              </a:spcBef>
              <a:spcAft>
                <a:spcPts val="0"/>
              </a:spcAft>
              <a:buSzPct val="64285"/>
              <a:buChar char="•"/>
            </a:pPr>
            <a:r>
              <a:rPr b="1" lang="en-GB"/>
              <a:t>Конфлікт пріоритетів </a:t>
            </a:r>
            <a:r>
              <a:rPr lang="en-GB"/>
              <a:t>(наприклад, прибуток проти навколишнього середовища)</a:t>
            </a:r>
            <a:endParaRPr/>
          </a:p>
          <a:p>
            <a:pPr indent="-334327" lvl="0" marL="457200" rtl="0" algn="l">
              <a:spcBef>
                <a:spcPts val="1000"/>
              </a:spcBef>
              <a:spcAft>
                <a:spcPts val="0"/>
              </a:spcAft>
              <a:buSzPct val="64285"/>
              <a:buChar char="•"/>
            </a:pPr>
            <a:r>
              <a:rPr b="1" lang="en-GB"/>
              <a:t>Короткострокове мислення</a:t>
            </a:r>
            <a:endParaRPr b="1"/>
          </a:p>
          <a:p>
            <a:pPr indent="-334327" lvl="0" marL="457200" rtl="0" algn="l">
              <a:spcBef>
                <a:spcPts val="1000"/>
              </a:spcBef>
              <a:spcAft>
                <a:spcPts val="0"/>
              </a:spcAft>
              <a:buSzPct val="64285"/>
              <a:buChar char="•"/>
            </a:pPr>
            <a:r>
              <a:rPr b="1" lang="en-GB"/>
              <a:t>Відсутність залучення зацікавлених сторін</a:t>
            </a:r>
            <a:endParaRPr b="1"/>
          </a:p>
          <a:p>
            <a:pPr indent="-334327" lvl="0" marL="457200" rtl="0" algn="l">
              <a:spcBef>
                <a:spcPts val="1000"/>
              </a:spcBef>
              <a:spcAft>
                <a:spcPts val="0"/>
              </a:spcAft>
              <a:buSzPct val="64285"/>
              <a:buChar char="•"/>
            </a:pPr>
            <a:r>
              <a:rPr b="1" lang="en-GB"/>
              <a:t>Етичні дилеми</a:t>
            </a:r>
            <a:endParaRPr b="1"/>
          </a:p>
        </p:txBody>
      </p:sp>
      <p:sp>
        <p:nvSpPr>
          <p:cNvPr id="128" name="Google Shape;128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29" name="Google Shape;12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130" name="Google Shape;130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33084" y="2254432"/>
            <a:ext cx="3990474" cy="3990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5"/>
          <p:cNvPicPr preferRelativeResize="0"/>
          <p:nvPr/>
        </p:nvPicPr>
        <p:blipFill rotWithShape="1">
          <a:blip r:embed="rId3">
            <a:alphaModFix/>
          </a:blip>
          <a:srcRect b="7314" l="29209" r="28158" t="19649"/>
          <a:stretch/>
        </p:blipFill>
        <p:spPr>
          <a:xfrm>
            <a:off x="6825916" y="1612559"/>
            <a:ext cx="4922628" cy="4743791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5"/>
          <p:cNvSpPr txBox="1"/>
          <p:nvPr>
            <p:ph type="title"/>
          </p:nvPr>
        </p:nvSpPr>
        <p:spPr>
          <a:xfrm>
            <a:off x="838200" y="120437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GB"/>
              <a:t>Сфери компетенції прийняття рішень</a:t>
            </a:r>
            <a:endParaRPr b="1"/>
          </a:p>
        </p:txBody>
      </p:sp>
      <p:sp>
        <p:nvSpPr>
          <p:cNvPr id="137" name="Google Shape;137;p5"/>
          <p:cNvSpPr txBox="1"/>
          <p:nvPr>
            <p:ph idx="1" type="body"/>
          </p:nvPr>
        </p:nvSpPr>
        <p:spPr>
          <a:xfrm>
            <a:off x="838200" y="2982072"/>
            <a:ext cx="7333891" cy="28270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b="1" lang="en-GB"/>
              <a:t>Критичне мислення</a:t>
            </a:r>
            <a:endParaRPr b="1"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b="1" lang="en-GB"/>
              <a:t>Системне мислення</a:t>
            </a:r>
            <a:endParaRPr b="1"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b="1" lang="en-GB"/>
              <a:t>Етичне мислення</a:t>
            </a:r>
            <a:endParaRPr b="1"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b="1" lang="en-GB"/>
              <a:t>Співпраця та комунікація</a:t>
            </a:r>
            <a:endParaRPr b="1"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b="1" lang="en-GB"/>
              <a:t>Мислення в перспективі</a:t>
            </a:r>
            <a:endParaRPr b="1"/>
          </a:p>
        </p:txBody>
      </p:sp>
      <p:sp>
        <p:nvSpPr>
          <p:cNvPr id="138" name="Google Shape;138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39" name="Google Shape;139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5240"/>
            <a:ext cx="12192000" cy="6827520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30"/>
          <p:cNvSpPr txBox="1"/>
          <p:nvPr>
            <p:ph type="ctrTitle"/>
          </p:nvPr>
        </p:nvSpPr>
        <p:spPr>
          <a:xfrm>
            <a:off x="1804725" y="2135201"/>
            <a:ext cx="8582700" cy="2670900"/>
          </a:xfrm>
          <a:prstGeom prst="rect">
            <a:avLst/>
          </a:prstGeom>
          <a:solidFill>
            <a:srgbClr val="0D243B">
              <a:alpha val="24313"/>
            </a:srgbClr>
          </a:solidFill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83333"/>
              <a:buNone/>
            </a:pPr>
            <a:r>
              <a:rPr b="1" lang="en-GB" sz="7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Інструменти критичного мислення</a:t>
            </a:r>
            <a:endParaRPr sz="7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9"/>
          <p:cNvPicPr preferRelativeResize="0"/>
          <p:nvPr/>
        </p:nvPicPr>
        <p:blipFill rotWithShape="1">
          <a:blip r:embed="rId3">
            <a:alphaModFix/>
          </a:blip>
          <a:srcRect b="7314" l="0" r="0" t="9649"/>
          <a:stretch/>
        </p:blipFill>
        <p:spPr>
          <a:xfrm>
            <a:off x="6897268" y="2073610"/>
            <a:ext cx="5022854" cy="417078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9"/>
          <p:cNvSpPr txBox="1"/>
          <p:nvPr>
            <p:ph type="title"/>
          </p:nvPr>
        </p:nvSpPr>
        <p:spPr>
          <a:xfrm>
            <a:off x="838200" y="110928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GB"/>
              <a:t>Структура: Потрійний підсумок (</a:t>
            </a:r>
            <a:r>
              <a:rPr b="1" lang="en-GB"/>
              <a:t>Triple Bottom Line</a:t>
            </a:r>
            <a:r>
              <a:rPr b="1" lang="en-GB"/>
              <a:t>)</a:t>
            </a:r>
            <a:endParaRPr b="1"/>
          </a:p>
        </p:txBody>
      </p:sp>
      <p:sp>
        <p:nvSpPr>
          <p:cNvPr id="152" name="Google Shape;152;p9"/>
          <p:cNvSpPr txBox="1"/>
          <p:nvPr>
            <p:ph idx="1" type="body"/>
          </p:nvPr>
        </p:nvSpPr>
        <p:spPr>
          <a:xfrm>
            <a:off x="537401" y="2895200"/>
            <a:ext cx="7152900" cy="28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b="1" lang="en-GB"/>
              <a:t>Люди – </a:t>
            </a:r>
            <a:r>
              <a:rPr lang="en-GB"/>
              <a:t>Соціальний вплив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b="1" lang="en-GB"/>
              <a:t>Планета – </a:t>
            </a:r>
            <a:r>
              <a:rPr lang="en-GB"/>
              <a:t>Екологічний слід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b="1" lang="en-GB"/>
              <a:t>Прибуток – </a:t>
            </a:r>
            <a:r>
              <a:rPr lang="en-GB"/>
              <a:t>Економічна доцільність</a:t>
            </a:r>
            <a:endParaRPr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br>
              <a:rPr lang="en-GB"/>
            </a:br>
            <a:r>
              <a:rPr lang="en-GB"/>
              <a:t>➡ </a:t>
            </a:r>
            <a:r>
              <a:rPr lang="en-GB"/>
              <a:t>Мета: максимізувати цінність у всіх трьох сферах</a:t>
            </a:r>
            <a:endParaRPr/>
          </a:p>
        </p:txBody>
      </p:sp>
      <p:sp>
        <p:nvSpPr>
          <p:cNvPr id="153" name="Google Shape;153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54" name="Google Shape;154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57361" y="2240136"/>
            <a:ext cx="5434639" cy="3969418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0"/>
          <p:cNvSpPr txBox="1"/>
          <p:nvPr>
            <p:ph type="title"/>
          </p:nvPr>
        </p:nvSpPr>
        <p:spPr>
          <a:xfrm>
            <a:off x="345282" y="130759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GB"/>
              <a:t>Інструмент: Аналіз витрат і вигод</a:t>
            </a:r>
            <a:r>
              <a:rPr b="1" lang="en-GB"/>
              <a:t> (Cost-Benefit Analysis)</a:t>
            </a:r>
            <a:endParaRPr b="1"/>
          </a:p>
        </p:txBody>
      </p:sp>
      <p:sp>
        <p:nvSpPr>
          <p:cNvPr id="161" name="Google Shape;161;p10"/>
          <p:cNvSpPr txBox="1"/>
          <p:nvPr>
            <p:ph idx="1" type="body"/>
          </p:nvPr>
        </p:nvSpPr>
        <p:spPr>
          <a:xfrm>
            <a:off x="345282" y="3006135"/>
            <a:ext cx="7240009" cy="28270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GB"/>
              <a:t>Зважує фінансові та нефінансові результати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GB"/>
              <a:t>Допомагає порівняти короткострокові вигоди з довгостроковим впливом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GB"/>
              <a:t>Враховує зовнішні ефекти (наприклад, викиди вуглецю, витрати на охорону здоров'я)</a:t>
            </a:r>
            <a:endParaRPr/>
          </a:p>
        </p:txBody>
      </p:sp>
      <p:sp>
        <p:nvSpPr>
          <p:cNvPr id="162" name="Google Shape;162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63" name="Google Shape;163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11"/>
          <p:cNvPicPr preferRelativeResize="0"/>
          <p:nvPr/>
        </p:nvPicPr>
        <p:blipFill rotWithShape="1">
          <a:blip r:embed="rId3">
            <a:alphaModFix/>
          </a:blip>
          <a:srcRect b="10350" l="10163" r="44737" t="9649"/>
          <a:stretch/>
        </p:blipFill>
        <p:spPr>
          <a:xfrm>
            <a:off x="8046896" y="2386574"/>
            <a:ext cx="3870608" cy="3862138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71" name="Google Shape;171;p11"/>
          <p:cNvSpPr txBox="1"/>
          <p:nvPr>
            <p:ph idx="1" type="body"/>
          </p:nvPr>
        </p:nvSpPr>
        <p:spPr>
          <a:xfrm>
            <a:off x="345283" y="2840195"/>
            <a:ext cx="7836300" cy="30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GB"/>
              <a:t>Розглядає продукт або рішення від створення до утилізації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GB"/>
              <a:t>Допомагає виявити приховані витрати та вплив (наприклад, електронні відходи, використання води)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GB"/>
              <a:t>Підтримує моделі екодизайну та економіки замкнутого циклу</a:t>
            </a:r>
            <a:endParaRPr/>
          </a:p>
        </p:txBody>
      </p:sp>
      <p:pic>
        <p:nvPicPr>
          <p:cNvPr id="172" name="Google Shape;172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173" name="Google Shape;173;p11"/>
          <p:cNvSpPr txBox="1"/>
          <p:nvPr>
            <p:ph type="title"/>
          </p:nvPr>
        </p:nvSpPr>
        <p:spPr>
          <a:xfrm>
            <a:off x="345282" y="130759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r>
              <a:rPr b="1" lang="en-GB"/>
              <a:t>Інструмент: Мислення життєвого циклу </a:t>
            </a:r>
            <a:r>
              <a:rPr b="1" lang="en-GB"/>
              <a:t>Life-Cycle Thinking</a:t>
            </a:r>
            <a:r>
              <a:rPr b="1" lang="en-GB"/>
              <a:t> (</a:t>
            </a:r>
            <a:r>
              <a:rPr b="1" lang="en-GB"/>
              <a:t>Life-Cycle Thinking</a:t>
            </a:r>
            <a:r>
              <a:rPr b="1" lang="en-GB"/>
              <a:t>)</a:t>
            </a:r>
            <a:endParaRPr b="1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21642" y="2523989"/>
            <a:ext cx="5422231" cy="3050005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81" name="Google Shape;181;p12"/>
          <p:cNvSpPr txBox="1"/>
          <p:nvPr/>
        </p:nvSpPr>
        <p:spPr>
          <a:xfrm>
            <a:off x="504130" y="2802516"/>
            <a:ext cx="7240200" cy="289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GB" sz="2600"/>
              <a:t>Структурований процес оцінки соціальних, екологічних та економічних наслідків рішення чи проекту</a:t>
            </a:r>
            <a:endParaRPr sz="2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GB" sz="2600"/>
              <a:t>Аналіз зацікавлених сторін, картування ризиків та планування заходів щодо пом'якшення наслідків</a:t>
            </a:r>
            <a:endParaRPr sz="2600"/>
          </a:p>
        </p:txBody>
      </p:sp>
      <p:pic>
        <p:nvPicPr>
          <p:cNvPr id="182" name="Google Shape;182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183" name="Google Shape;183;p12"/>
          <p:cNvSpPr txBox="1"/>
          <p:nvPr>
            <p:ph type="title"/>
          </p:nvPr>
        </p:nvSpPr>
        <p:spPr>
          <a:xfrm>
            <a:off x="48126" y="1053728"/>
            <a:ext cx="12095747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r>
              <a:rPr b="1" lang="en-GB"/>
              <a:t>Інструмент: Оцінка впливу на сталий розвиток</a:t>
            </a:r>
            <a:r>
              <a:rPr b="1" lang="en-GB"/>
              <a:t> (</a:t>
            </a:r>
            <a:r>
              <a:rPr b="1" lang="en-GB"/>
              <a:t>Sustainability Impact Assessment</a:t>
            </a:r>
            <a:r>
              <a:rPr b="1" lang="en-GB"/>
              <a:t>)</a:t>
            </a:r>
            <a:endParaRPr b="1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5240"/>
            <a:ext cx="12192000" cy="682752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31"/>
          <p:cNvSpPr txBox="1"/>
          <p:nvPr>
            <p:ph type="ctrTitle"/>
          </p:nvPr>
        </p:nvSpPr>
        <p:spPr>
          <a:xfrm>
            <a:off x="1804737" y="2573047"/>
            <a:ext cx="8582526" cy="2232924"/>
          </a:xfrm>
          <a:prstGeom prst="rect">
            <a:avLst/>
          </a:prstGeom>
          <a:solidFill>
            <a:srgbClr val="0D243B">
              <a:alpha val="24313"/>
            </a:srgbClr>
          </a:solidFill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92591"/>
              <a:buNone/>
            </a:pPr>
            <a:r>
              <a:rPr b="1" lang="en-GB" sz="7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Про що ви дізнаєтесь на курсі</a:t>
            </a:r>
            <a:endParaRPr sz="7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15"/>
          <p:cNvPicPr preferRelativeResize="0"/>
          <p:nvPr/>
        </p:nvPicPr>
        <p:blipFill rotWithShape="1">
          <a:blip r:embed="rId3">
            <a:alphaModFix/>
          </a:blip>
          <a:srcRect b="0" l="0" r="4321" t="7444"/>
          <a:stretch/>
        </p:blipFill>
        <p:spPr>
          <a:xfrm>
            <a:off x="6686366" y="1395663"/>
            <a:ext cx="5505634" cy="5325812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5"/>
          <p:cNvSpPr txBox="1"/>
          <p:nvPr>
            <p:ph type="title"/>
          </p:nvPr>
        </p:nvSpPr>
        <p:spPr>
          <a:xfrm>
            <a:off x="248653" y="96181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GB"/>
              <a:t>Що даний курс пропонує:</a:t>
            </a:r>
            <a:endParaRPr/>
          </a:p>
        </p:txBody>
      </p:sp>
      <p:sp>
        <p:nvSpPr>
          <p:cNvPr id="197" name="Google Shape;197;p15"/>
          <p:cNvSpPr txBox="1"/>
          <p:nvPr>
            <p:ph idx="1" type="body"/>
          </p:nvPr>
        </p:nvSpPr>
        <p:spPr>
          <a:xfrm>
            <a:off x="248653" y="2188404"/>
            <a:ext cx="7391400" cy="39017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GB" sz="2600"/>
              <a:t>Практичні інструменти для</a:t>
            </a:r>
            <a:r>
              <a:rPr b="1" lang="en-GB" sz="2600"/>
              <a:t> оцінки та прийняття відповідальних рішень</a:t>
            </a:r>
            <a:endParaRPr b="1"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GB" sz="2600"/>
              <a:t>Можливості застосовувати</a:t>
            </a:r>
            <a:r>
              <a:rPr b="1" lang="en-GB" sz="2600"/>
              <a:t> концепції сталого розвитку </a:t>
            </a:r>
            <a:r>
              <a:rPr lang="en-GB" sz="2600"/>
              <a:t>в реальних умовах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b="1" lang="en-GB" sz="2600"/>
              <a:t>Навички прийняття рішень, </a:t>
            </a:r>
            <a:r>
              <a:rPr lang="en-GB" sz="2600"/>
              <a:t>що можна застосувати в різних кар'єрах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en-GB" sz="2600"/>
              <a:t>Розуміння того, як </a:t>
            </a:r>
            <a:r>
              <a:rPr b="1" lang="en-GB" sz="2600"/>
              <a:t>ваш особистий та професійний вибір</a:t>
            </a:r>
            <a:r>
              <a:rPr lang="en-GB" sz="2600"/>
              <a:t> впливає на суспільство та навколишнє середовище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b="1" lang="en-GB" sz="2600"/>
              <a:t>Основи етичного лідерства</a:t>
            </a:r>
            <a:r>
              <a:rPr lang="en-GB" sz="2600"/>
              <a:t> та </a:t>
            </a:r>
            <a:r>
              <a:rPr b="1" lang="en-GB" sz="2600"/>
              <a:t>критичного вирішення проблем</a:t>
            </a:r>
            <a:endParaRPr b="1" sz="2600"/>
          </a:p>
        </p:txBody>
      </p:sp>
      <p:sp>
        <p:nvSpPr>
          <p:cNvPr id="198" name="Google Shape;198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99" name="Google Shape;199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6"/>
          <p:cNvSpPr txBox="1"/>
          <p:nvPr>
            <p:ph type="title"/>
          </p:nvPr>
        </p:nvSpPr>
        <p:spPr>
          <a:xfrm>
            <a:off x="741948" y="81441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GB"/>
              <a:t>Прийняття рішень у різних сферах</a:t>
            </a:r>
            <a:endParaRPr b="1"/>
          </a:p>
        </p:txBody>
      </p:sp>
      <p:sp>
        <p:nvSpPr>
          <p:cNvPr id="206" name="Google Shape;206;p16"/>
          <p:cNvSpPr txBox="1"/>
          <p:nvPr>
            <p:ph idx="1" type="body"/>
          </p:nvPr>
        </p:nvSpPr>
        <p:spPr>
          <a:xfrm>
            <a:off x="838200" y="2045375"/>
            <a:ext cx="9928200" cy="445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lang="en-GB" sz="2000"/>
              <a:t>🔬 Сфера охорони здоровʼя</a:t>
            </a:r>
            <a:endParaRPr b="1" sz="2000"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●"/>
            </a:pPr>
            <a:r>
              <a:rPr lang="en-GB" sz="2000"/>
              <a:t>Дотримання балансу між доглядом за пацієнтами, етикою та використанням ресурсів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2000"/>
              <a:t>Рішення щодо лікування, впровадження технологій і політики у сфері охорони здоров’я</a:t>
            </a:r>
            <a:endParaRPr sz="2000"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lang="en-GB" sz="2000"/>
              <a:t>📚 </a:t>
            </a:r>
            <a:r>
              <a:rPr b="1" lang="en-GB" sz="2000"/>
              <a:t>Педагогічна галузь</a:t>
            </a:r>
            <a:endParaRPr b="1" sz="2000"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●"/>
            </a:pPr>
            <a:r>
              <a:rPr lang="en-GB" sz="2000"/>
              <a:t>Розробка інклюзивного та сталого навчального середовища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2000"/>
              <a:t>Вибір навчальних програм, що підтримують рівність та довгострокову компетентність</a:t>
            </a:r>
            <a:endParaRPr sz="2000"/>
          </a:p>
          <a:p>
            <a:pPr indent="0" lvl="0" marL="1143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lang="en-GB" sz="2000"/>
              <a:t>💻 </a:t>
            </a:r>
            <a:r>
              <a:rPr b="1" lang="en-GB" sz="2000"/>
              <a:t>Галузь ІТ та технологій</a:t>
            </a:r>
            <a:endParaRPr b="1" sz="2000"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●"/>
            </a:pPr>
            <a:r>
              <a:rPr lang="en-GB" sz="2000"/>
              <a:t>Етичне використання даних, штучний інтелект та автоматизація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2000"/>
              <a:t>Сталий розвиток технологій: енергетика, конфіденційність та довгостроковий вплив</a:t>
            </a:r>
            <a:endParaRPr sz="2000"/>
          </a:p>
        </p:txBody>
      </p:sp>
      <p:sp>
        <p:nvSpPr>
          <p:cNvPr id="207" name="Google Shape;20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descr="Programmer male with solid fill" id="208" name="Google Shape;208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76173" y="5378761"/>
            <a:ext cx="722376" cy="7223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octor female with solid fill" id="209" name="Google Shape;209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776173" y="2672591"/>
            <a:ext cx="722376" cy="7223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ofessor female outline" id="210" name="Google Shape;210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776173" y="4025685"/>
            <a:ext cx="722376" cy="722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4"/>
          <p:cNvSpPr txBox="1"/>
          <p:nvPr>
            <p:ph type="title"/>
          </p:nvPr>
        </p:nvSpPr>
        <p:spPr>
          <a:xfrm>
            <a:off x="838200" y="123663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GB"/>
              <a:t>Питання для саморефлексії для учнів</a:t>
            </a:r>
            <a:endParaRPr b="1"/>
          </a:p>
        </p:txBody>
      </p:sp>
      <p:sp>
        <p:nvSpPr>
          <p:cNvPr id="218" name="Google Shape;218;p14"/>
          <p:cNvSpPr txBox="1"/>
          <p:nvPr>
            <p:ph idx="1" type="body"/>
          </p:nvPr>
        </p:nvSpPr>
        <p:spPr>
          <a:xfrm>
            <a:off x="838201" y="2969642"/>
            <a:ext cx="6898104" cy="28270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52167" lvl="0" marL="457200" rtl="0" algn="l">
              <a:spcBef>
                <a:spcPts val="1000"/>
              </a:spcBef>
              <a:spcAft>
                <a:spcPts val="0"/>
              </a:spcAft>
              <a:buSzPts val="1946"/>
              <a:buChar char="•"/>
            </a:pPr>
            <a:r>
              <a:rPr lang="en-GB"/>
              <a:t>Як поєднати мої особисті цінності з цілями сталого розвитку?</a:t>
            </a:r>
            <a:endParaRPr/>
          </a:p>
          <a:p>
            <a:pPr indent="-352167" lvl="0" marL="457200" rtl="0" algn="l">
              <a:spcBef>
                <a:spcPts val="1000"/>
              </a:spcBef>
              <a:spcAft>
                <a:spcPts val="0"/>
              </a:spcAft>
              <a:buSzPts val="1946"/>
              <a:buChar char="•"/>
            </a:pPr>
            <a:r>
              <a:rPr lang="en-GB"/>
              <a:t>Чи враховую я непередбачені наслідки? Кому мій вибір вигідний, а кому шкодить?</a:t>
            </a:r>
            <a:endParaRPr/>
          </a:p>
          <a:p>
            <a:pPr indent="-352167" lvl="0" marL="457200" rtl="0" algn="l">
              <a:spcBef>
                <a:spcPts val="1000"/>
              </a:spcBef>
              <a:spcAft>
                <a:spcPts val="0"/>
              </a:spcAft>
              <a:buSzPts val="1946"/>
              <a:buChar char="•"/>
            </a:pPr>
            <a:r>
              <a:rPr lang="en-GB"/>
              <a:t>Що скаже про це рішення майбутнє покоління?</a:t>
            </a:r>
            <a:endParaRPr/>
          </a:p>
        </p:txBody>
      </p:sp>
      <p:sp>
        <p:nvSpPr>
          <p:cNvPr id="219" name="Google Shape;219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20" name="Google Shape;22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221" name="Google Shape;221;p14"/>
          <p:cNvPicPr preferRelativeResize="0"/>
          <p:nvPr/>
        </p:nvPicPr>
        <p:blipFill rotWithShape="1">
          <a:blip r:embed="rId4">
            <a:alphaModFix/>
          </a:blip>
          <a:srcRect b="15118" l="0" r="55986" t="17183"/>
          <a:stretch/>
        </p:blipFill>
        <p:spPr>
          <a:xfrm>
            <a:off x="7932821" y="2409992"/>
            <a:ext cx="3420979" cy="39463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32"/>
          <p:cNvPicPr preferRelativeResize="0"/>
          <p:nvPr/>
        </p:nvPicPr>
        <p:blipFill rotWithShape="1">
          <a:blip r:embed="rId3">
            <a:alphaModFix/>
          </a:blip>
          <a:srcRect b="7314" l="13333" r="10641" t="15439"/>
          <a:stretch/>
        </p:blipFill>
        <p:spPr>
          <a:xfrm>
            <a:off x="6980257" y="1074871"/>
            <a:ext cx="5211743" cy="5295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32"/>
          <p:cNvSpPr txBox="1"/>
          <p:nvPr>
            <p:ph type="title"/>
          </p:nvPr>
        </p:nvSpPr>
        <p:spPr>
          <a:xfrm>
            <a:off x="501316" y="1613870"/>
            <a:ext cx="72471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b="1" lang="en-GB"/>
              <a:t>Підсумки</a:t>
            </a:r>
            <a:endParaRPr b="1"/>
          </a:p>
        </p:txBody>
      </p:sp>
      <p:sp>
        <p:nvSpPr>
          <p:cNvPr id="229" name="Google Shape;229;p32"/>
          <p:cNvSpPr txBox="1"/>
          <p:nvPr>
            <p:ph idx="1" type="body"/>
          </p:nvPr>
        </p:nvSpPr>
        <p:spPr>
          <a:xfrm>
            <a:off x="238626" y="3138483"/>
            <a:ext cx="7772400" cy="31159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GB"/>
              <a:t>Прийняття рішень у сфері сталого розвитку - це навичка, яка закріплюється протягом усього життя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GB"/>
              <a:t>Це вимагає етичного усвідомлення, критичного аналізу та цілісного мислення</a:t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GB"/>
              <a:t>Ваші рішення сьогодні – інвестиції в майбутнє</a:t>
            </a:r>
            <a:endParaRPr/>
          </a:p>
        </p:txBody>
      </p:sp>
      <p:sp>
        <p:nvSpPr>
          <p:cNvPr id="230" name="Google Shape;230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31" name="Google Shape;231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2025-02-14T05:17:23Z</dcterms:created>
  <dc:creator>Manwlhs Kwstas</dc:creator>
</cp:coreProperties>
</file>