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Play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VYI1+MF6vzmTIlMJoIe1FEtbz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Play-bold.fntdata"/><Relationship Id="rId10" Type="http://schemas.openxmlformats.org/officeDocument/2006/relationships/slide" Target="slides/slide6.xml"/><Relationship Id="rId21" Type="http://schemas.openxmlformats.org/officeDocument/2006/relationships/font" Target="fonts/Play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nursing student</a:t>
            </a:r>
            <a:r>
              <a:rPr lang="en-GB"/>
              <a:t> searching for </a:t>
            </a:r>
            <a:r>
              <a:rPr b="1" lang="en-GB"/>
              <a:t>reliable health articles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teaching student</a:t>
            </a:r>
            <a:r>
              <a:rPr lang="en-GB"/>
              <a:t> filtering </a:t>
            </a:r>
            <a:r>
              <a:rPr b="1" lang="en-GB"/>
              <a:t>lesson plan resources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CS student</a:t>
            </a:r>
            <a:r>
              <a:rPr lang="en-GB"/>
              <a:t> refining searches for </a:t>
            </a:r>
            <a:r>
              <a:rPr b="1" lang="en-GB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49" name="Google Shape;14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nursing student</a:t>
            </a:r>
            <a:r>
              <a:rPr lang="en-GB"/>
              <a:t> searching for </a:t>
            </a:r>
            <a:r>
              <a:rPr b="1" lang="en-GB"/>
              <a:t>reliable health articles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teaching student</a:t>
            </a:r>
            <a:r>
              <a:rPr lang="en-GB"/>
              <a:t> filtering </a:t>
            </a:r>
            <a:r>
              <a:rPr b="1" lang="en-GB"/>
              <a:t>lesson plan resources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CS student</a:t>
            </a:r>
            <a:r>
              <a:rPr lang="en-GB"/>
              <a:t> refining searches for </a:t>
            </a:r>
            <a:r>
              <a:rPr b="1" lang="en-GB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59" name="Google Shape;15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nursing student</a:t>
            </a:r>
            <a:r>
              <a:rPr lang="en-GB"/>
              <a:t> searching for </a:t>
            </a:r>
            <a:r>
              <a:rPr b="1" lang="en-GB"/>
              <a:t>reliable health articles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teaching student</a:t>
            </a:r>
            <a:r>
              <a:rPr lang="en-GB"/>
              <a:t> filtering </a:t>
            </a:r>
            <a:r>
              <a:rPr b="1" lang="en-GB"/>
              <a:t>lesson plan resources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CS student</a:t>
            </a:r>
            <a:r>
              <a:rPr lang="en-GB"/>
              <a:t> refining searches for </a:t>
            </a:r>
            <a:r>
              <a:rPr b="1" lang="en-GB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69" name="Google Shape;169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nursing student</a:t>
            </a:r>
            <a:r>
              <a:rPr lang="en-GB"/>
              <a:t> searching for </a:t>
            </a:r>
            <a:r>
              <a:rPr b="1" lang="en-GB"/>
              <a:t>reliable health articles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teaching student</a:t>
            </a:r>
            <a:r>
              <a:rPr lang="en-GB"/>
              <a:t> filtering </a:t>
            </a:r>
            <a:r>
              <a:rPr b="1" lang="en-GB"/>
              <a:t>lesson plan resources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CS student</a:t>
            </a:r>
            <a:r>
              <a:rPr lang="en-GB"/>
              <a:t> refining searches for </a:t>
            </a:r>
            <a:r>
              <a:rPr b="1" lang="en-GB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79" name="Google Shape;179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nursing student</a:t>
            </a:r>
            <a:r>
              <a:rPr lang="en-GB"/>
              <a:t> searching for </a:t>
            </a:r>
            <a:r>
              <a:rPr b="1" lang="en-GB"/>
              <a:t>reliable health articles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teaching student</a:t>
            </a:r>
            <a:r>
              <a:rPr lang="en-GB"/>
              <a:t> filtering </a:t>
            </a:r>
            <a:r>
              <a:rPr b="1" lang="en-GB"/>
              <a:t>lesson plan resources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CS student</a:t>
            </a:r>
            <a:r>
              <a:rPr lang="en-GB"/>
              <a:t> refining searches for </a:t>
            </a:r>
            <a:r>
              <a:rPr b="1" lang="en-GB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89" name="Google Shape;189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GB"/>
              <a:t>Example:</a:t>
            </a:r>
            <a:r>
              <a:rPr lang="en-GB"/>
              <a:t> A student searching “Is AI dangerous?” might only see </a:t>
            </a:r>
            <a:r>
              <a:rPr b="1" lang="en-GB"/>
              <a:t>negative</a:t>
            </a:r>
            <a:r>
              <a:rPr lang="en-GB"/>
              <a:t> articles unless they adjust their search.</a:t>
            </a:r>
            <a:endParaRPr/>
          </a:p>
        </p:txBody>
      </p:sp>
      <p:sp>
        <p:nvSpPr>
          <p:cNvPr id="214" name="Google Shape;214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i="1" lang="en-GB"/>
              <a:t>Example: A student researching vaccines needs to distinguish scientific studies from misinformation.</a:t>
            </a:r>
            <a:endParaRPr/>
          </a:p>
        </p:txBody>
      </p:sp>
      <p:sp>
        <p:nvSpPr>
          <p:cNvPr id="224" name="Google Shape;224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599" y="637106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863781" y="63710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18"/>
          <p:cNvPicPr preferRelativeResize="0"/>
          <p:nvPr/>
        </p:nvPicPr>
        <p:blipFill rotWithShape="1">
          <a:blip r:embed="rId2">
            <a:alphaModFix/>
          </a:blip>
          <a:srcRect b="21257" l="0" r="73108" t="25585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b="16902" l="74792" r="4613" t="2994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text on a black background&#10;&#10;AI-generated content may be incorrect." id="23" name="Google Shape;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/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" type="body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" name="Google Shape;30;p19"/>
          <p:cNvPicPr preferRelativeResize="0"/>
          <p:nvPr/>
        </p:nvPicPr>
        <p:blipFill rotWithShape="1">
          <a:blip r:embed="rId2">
            <a:alphaModFix/>
          </a:blip>
          <a:srcRect b="21257" l="0" r="73108" t="25585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 b="16902" l="74792" r="4613" t="2994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text on a black background&#10;&#10;AI-generated content may be incorrect." id="32" name="Google Shape;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6" name="Google Shape;3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1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>
            <p:ph type="ctrTitle"/>
          </p:nvPr>
        </p:nvSpPr>
        <p:spPr>
          <a:xfrm>
            <a:off x="200526" y="2149054"/>
            <a:ext cx="11790948" cy="9144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b="1" i="0" lang="en-GB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Contributing to a Sustainable Future</a:t>
            </a:r>
            <a:endParaRPr/>
          </a:p>
        </p:txBody>
      </p:sp>
      <p:sp>
        <p:nvSpPr>
          <p:cNvPr id="95" name="Google Shape;9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Section 6: </a:t>
            </a:r>
            <a:r>
              <a:rPr b="0" i="0" lang="en-GB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Final Project: Sustainable Future Action Plan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9"/>
          <p:cNvSpPr txBox="1"/>
          <p:nvPr>
            <p:ph type="ctrTitle"/>
          </p:nvPr>
        </p:nvSpPr>
        <p:spPr>
          <a:xfrm>
            <a:off x="2935705" y="2872862"/>
            <a:ext cx="6320589" cy="1112276"/>
          </a:xfrm>
          <a:prstGeom prst="rect">
            <a:avLst/>
          </a:prstGeom>
          <a:solidFill>
            <a:srgbClr val="0D243B">
              <a:alpha val="24313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9158" y="1672390"/>
            <a:ext cx="4559968" cy="4559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>
            <p:ph type="title"/>
          </p:nvPr>
        </p:nvSpPr>
        <p:spPr>
          <a:xfrm>
            <a:off x="838200" y="11622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Learning Objectives:</a:t>
            </a:r>
            <a:endParaRPr b="1"/>
          </a:p>
        </p:txBody>
      </p:sp>
      <p:sp>
        <p:nvSpPr>
          <p:cNvPr id="110" name="Google Shape;110;p3"/>
          <p:cNvSpPr txBox="1"/>
          <p:nvPr>
            <p:ph idx="1" type="body"/>
          </p:nvPr>
        </p:nvSpPr>
        <p:spPr>
          <a:xfrm>
            <a:off x="332874" y="2741005"/>
            <a:ext cx="7132093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Identify and analyze a real-world sustainability issue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Design and present a practical, impactful action plan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Collaborate, reflect, and integrate feedback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Build skills in planning, communication, and leadership</a:t>
            </a:r>
            <a:endParaRPr/>
          </a:p>
        </p:txBody>
      </p:sp>
      <p:sp>
        <p:nvSpPr>
          <p:cNvPr id="111" name="Google Shape;111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9158" y="1463508"/>
            <a:ext cx="4892842" cy="489284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 txBox="1"/>
          <p:nvPr>
            <p:ph type="title"/>
          </p:nvPr>
        </p:nvSpPr>
        <p:spPr>
          <a:xfrm>
            <a:off x="858253" y="1109288"/>
            <a:ext cx="972552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What This Section Offers You</a:t>
            </a:r>
            <a:endParaRPr b="1"/>
          </a:p>
        </p:txBody>
      </p:sp>
      <p:sp>
        <p:nvSpPr>
          <p:cNvPr id="119" name="Google Shape;119;p4"/>
          <p:cNvSpPr txBox="1"/>
          <p:nvPr>
            <p:ph idx="1" type="body"/>
          </p:nvPr>
        </p:nvSpPr>
        <p:spPr>
          <a:xfrm>
            <a:off x="332875" y="2635099"/>
            <a:ext cx="7980900" cy="30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A chance to apply theory in a </a:t>
            </a:r>
            <a:r>
              <a:rPr b="1" lang="en-GB" sz="2400"/>
              <a:t>practical context</a:t>
            </a:r>
            <a:endParaRPr b="1" sz="2400"/>
          </a:p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Development of a </a:t>
            </a:r>
            <a:r>
              <a:rPr b="1" lang="en-GB" sz="2400"/>
              <a:t>professional-level sustainability project</a:t>
            </a:r>
            <a:endParaRPr b="1" sz="2400"/>
          </a:p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Experience with </a:t>
            </a:r>
            <a:r>
              <a:rPr b="1" lang="en-GB" sz="2400"/>
              <a:t>problem-solving, planning, and leadership</a:t>
            </a:r>
            <a:endParaRPr b="1" sz="2400"/>
          </a:p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GB" sz="2400"/>
              <a:t>Constructive </a:t>
            </a:r>
            <a:r>
              <a:rPr b="1" lang="en-GB" sz="2400"/>
              <a:t>peer and instructor feedback</a:t>
            </a:r>
            <a:endParaRPr b="1" sz="2400"/>
          </a:p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A project that can enrich your </a:t>
            </a:r>
            <a:r>
              <a:rPr b="1" lang="en-GB" sz="2400"/>
              <a:t>portfolio or CV</a:t>
            </a:r>
            <a:endParaRPr sz="2400"/>
          </a:p>
        </p:txBody>
      </p:sp>
      <p:sp>
        <p:nvSpPr>
          <p:cNvPr id="120" name="Google Shape;12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0"/>
          <p:cNvSpPr txBox="1"/>
          <p:nvPr>
            <p:ph type="ctrTitle"/>
          </p:nvPr>
        </p:nvSpPr>
        <p:spPr>
          <a:xfrm>
            <a:off x="2873542" y="2925339"/>
            <a:ext cx="6444916" cy="1007322"/>
          </a:xfrm>
          <a:prstGeom prst="rect">
            <a:avLst/>
          </a:prstGeom>
          <a:solidFill>
            <a:srgbClr val="0D243B">
              <a:alpha val="24313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1"/>
              <a:buNone/>
            </a:pPr>
            <a:r>
              <a:rPr b="1" lang="en-GB" sz="7200">
                <a:solidFill>
                  <a:schemeClr val="lt1"/>
                </a:solidFill>
              </a:rPr>
              <a:t>Project Design</a:t>
            </a:r>
            <a:endParaRPr b="1"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type="title"/>
          </p:nvPr>
        </p:nvSpPr>
        <p:spPr>
          <a:xfrm>
            <a:off x="838200" y="10488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Project Design Steps</a:t>
            </a:r>
            <a:endParaRPr b="1"/>
          </a:p>
        </p:txBody>
      </p: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477253" y="2444500"/>
            <a:ext cx="10515600" cy="3559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Define the problem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Research background &amp; context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Propose a solution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Set clear goals &amp; outcomes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Plan implementation steps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Identify resources &amp; stakeholders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Consider impact &amp; evaluation</a:t>
            </a:r>
            <a:endParaRPr/>
          </a:p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5" name="Google Shape;13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36" name="Google Shape;13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2000" y="1458912"/>
            <a:ext cx="5080000" cy="50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1558" y="2045368"/>
            <a:ext cx="4572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0"/>
          <p:cNvSpPr txBox="1"/>
          <p:nvPr>
            <p:ph type="title"/>
          </p:nvPr>
        </p:nvSpPr>
        <p:spPr>
          <a:xfrm>
            <a:off x="838200" y="10488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Why Does Innovation Matter Here?</a:t>
            </a:r>
            <a:endParaRPr b="1"/>
          </a:p>
        </p:txBody>
      </p:sp>
      <p:sp>
        <p:nvSpPr>
          <p:cNvPr id="143" name="Google Shape;143;p10"/>
          <p:cNvSpPr txBox="1"/>
          <p:nvPr>
            <p:ph idx="1" type="body"/>
          </p:nvPr>
        </p:nvSpPr>
        <p:spPr>
          <a:xfrm>
            <a:off x="336884" y="2045368"/>
            <a:ext cx="7741325" cy="41749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/>
              <a:t>Traditional methods alone won't solve new sustainability challenges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/>
              <a:t>Innovation helps create </a:t>
            </a:r>
            <a:r>
              <a:rPr b="1" lang="en-GB"/>
              <a:t>unique, scalable, adaptable</a:t>
            </a:r>
            <a:r>
              <a:rPr lang="en-GB"/>
              <a:t> solutions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/>
              <a:t>Encourages </a:t>
            </a:r>
            <a:r>
              <a:rPr b="1" lang="en-GB"/>
              <a:t>interdisciplinary thinking</a:t>
            </a:r>
            <a:r>
              <a:rPr lang="en-GB"/>
              <a:t> and </a:t>
            </a:r>
            <a:r>
              <a:rPr b="1" lang="en-GB"/>
              <a:t>collaborative action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/>
              <a:t>A creative mindset turns problems into </a:t>
            </a:r>
            <a:r>
              <a:rPr b="1" lang="en-GB"/>
              <a:t>opportunities for change</a:t>
            </a:r>
            <a:endParaRPr/>
          </a:p>
        </p:txBody>
      </p:sp>
      <p:sp>
        <p:nvSpPr>
          <p:cNvPr id="144" name="Google Shape;14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5" name="Google Shape;14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1"/>
          <p:cNvPicPr preferRelativeResize="0"/>
          <p:nvPr/>
        </p:nvPicPr>
        <p:blipFill rotWithShape="1">
          <a:blip r:embed="rId3">
            <a:alphaModFix/>
          </a:blip>
          <a:srcRect b="0" l="29374" r="29374" t="0"/>
          <a:stretch/>
        </p:blipFill>
        <p:spPr>
          <a:xfrm>
            <a:off x="7493603" y="2093048"/>
            <a:ext cx="3743891" cy="476495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3" name="Google Shape;153;p11"/>
          <p:cNvSpPr txBox="1"/>
          <p:nvPr>
            <p:ph idx="1" type="body"/>
          </p:nvPr>
        </p:nvSpPr>
        <p:spPr>
          <a:xfrm>
            <a:off x="496134" y="3327021"/>
            <a:ext cx="6518277" cy="20210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2600"/>
              <a:t>⚠ Unclear goals</a:t>
            </a:r>
            <a:br>
              <a:rPr lang="en-GB" sz="2600"/>
            </a:br>
            <a:r>
              <a:rPr lang="en-GB" sz="2600"/>
              <a:t>⚠ Limited time or funding</a:t>
            </a:r>
            <a:br>
              <a:rPr lang="en-GB" sz="2600"/>
            </a:br>
            <a:r>
              <a:rPr lang="en-GB" sz="2600"/>
              <a:t>⚠ Difficulty engaging stakeholders</a:t>
            </a:r>
            <a:br>
              <a:rPr lang="en-GB" sz="2600"/>
            </a:br>
            <a:r>
              <a:rPr lang="en-GB" sz="2600"/>
              <a:t>⚠ Balancing ambition with feasibility</a:t>
            </a:r>
            <a:br>
              <a:rPr lang="en-GB" sz="2600"/>
            </a:br>
            <a:r>
              <a:rPr lang="en-GB" sz="2600"/>
              <a:t>⚠ Measuring long-term impact</a:t>
            </a:r>
            <a:endParaRPr/>
          </a:p>
        </p:txBody>
      </p:sp>
      <p:pic>
        <p:nvPicPr>
          <p:cNvPr id="154" name="Google Shape;15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55" name="Google Shape;155;p11"/>
          <p:cNvSpPr txBox="1"/>
          <p:nvPr>
            <p:ph type="title"/>
          </p:nvPr>
        </p:nvSpPr>
        <p:spPr>
          <a:xfrm>
            <a:off x="640514" y="1194904"/>
            <a:ext cx="1080836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Common Challenges in Project Planning</a:t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3351" y="1444291"/>
            <a:ext cx="5434639" cy="396941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3" name="Google Shape;163;p12"/>
          <p:cNvSpPr txBox="1"/>
          <p:nvPr/>
        </p:nvSpPr>
        <p:spPr>
          <a:xfrm>
            <a:off x="732730" y="3046224"/>
            <a:ext cx="6438091" cy="28930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🔧 Design &amp; planning skills</a:t>
            </a:r>
            <a:b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🧠 Systems thinking &amp; critical reflection</a:t>
            </a:r>
            <a:b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🤝 Stakeholder engagement &amp; collaboration</a:t>
            </a:r>
            <a:b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📊 Impact assessment &amp; sustainability literacy</a:t>
            </a:r>
            <a:b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🎯 Leadership &amp; initiative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65" name="Google Shape;165;p12"/>
          <p:cNvSpPr txBox="1"/>
          <p:nvPr>
            <p:ph type="title"/>
          </p:nvPr>
        </p:nvSpPr>
        <p:spPr>
          <a:xfrm>
            <a:off x="553453" y="1194904"/>
            <a:ext cx="1080034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/>
              <a:t>Competence Areas for Innovation and Action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4516" y="1395014"/>
            <a:ext cx="5867484" cy="406797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3" name="Google Shape;173;p31"/>
          <p:cNvSpPr txBox="1"/>
          <p:nvPr/>
        </p:nvSpPr>
        <p:spPr>
          <a:xfrm>
            <a:off x="732730" y="2846169"/>
            <a:ext cx="6438091" cy="32931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will you know your project made a difference?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Define </a:t>
            </a:r>
            <a:r>
              <a:rPr b="1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indicators of success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Consider </a:t>
            </a:r>
            <a:r>
              <a:rPr b="1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short- and long-term effects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tools like: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SWOT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Sustainability Impact Matrix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Feedback surveys or interviews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75" name="Google Shape;175;p31"/>
          <p:cNvSpPr txBox="1"/>
          <p:nvPr>
            <p:ph type="title"/>
          </p:nvPr>
        </p:nvSpPr>
        <p:spPr>
          <a:xfrm>
            <a:off x="553453" y="1194904"/>
            <a:ext cx="1080034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/>
              <a:t>Mapping Impact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4615" y="2003108"/>
            <a:ext cx="6117385" cy="391843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3" name="Google Shape;183;p32"/>
          <p:cNvSpPr txBox="1"/>
          <p:nvPr/>
        </p:nvSpPr>
        <p:spPr>
          <a:xfrm>
            <a:off x="838200" y="2443421"/>
            <a:ext cx="6438091" cy="4031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🎤 Share your plan with peers</a:t>
            </a:r>
            <a:br>
              <a:rPr b="0" i="0" lang="en-GB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✅ Receive suggestions and constructive feedback</a:t>
            </a:r>
            <a:br>
              <a:rPr b="0" i="0" lang="en-GB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🎯 Refine your idea before implementation</a:t>
            </a:r>
            <a:br>
              <a:rPr b="0" i="0" lang="en-GB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💬 Opportunity to </a:t>
            </a:r>
            <a:r>
              <a:rPr b="1" i="0" lang="en-GB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practice communication and defend your choices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85" name="Google Shape;185;p32"/>
          <p:cNvSpPr txBox="1"/>
          <p:nvPr>
            <p:ph type="title"/>
          </p:nvPr>
        </p:nvSpPr>
        <p:spPr>
          <a:xfrm>
            <a:off x="553453" y="1194904"/>
            <a:ext cx="1080034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/>
              <a:t>Presentation &amp; Peer Feedback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3"/>
          <p:cNvPicPr preferRelativeResize="0"/>
          <p:nvPr/>
        </p:nvPicPr>
        <p:blipFill rotWithShape="1">
          <a:blip r:embed="rId3">
            <a:alphaModFix/>
          </a:blip>
          <a:srcRect b="2661" l="0" r="0" t="0"/>
          <a:stretch/>
        </p:blipFill>
        <p:spPr>
          <a:xfrm>
            <a:off x="4648615" y="2356052"/>
            <a:ext cx="7543385" cy="449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3" name="Google Shape;193;p33"/>
          <p:cNvSpPr txBox="1"/>
          <p:nvPr/>
        </p:nvSpPr>
        <p:spPr>
          <a:xfrm>
            <a:off x="553453" y="2048723"/>
            <a:ext cx="6761747" cy="44934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project can be submitted as: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deck</a:t>
            </a: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with visuals and explanations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written action plan (2–4 pages)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short video or recorded presentation</a:t>
            </a:r>
            <a:b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Problem statement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Proposed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Implementation steps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Stakeholder map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Resources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Expected outcomes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95" name="Google Shape;195;p33"/>
          <p:cNvSpPr txBox="1"/>
          <p:nvPr>
            <p:ph type="title"/>
          </p:nvPr>
        </p:nvSpPr>
        <p:spPr>
          <a:xfrm>
            <a:off x="553453" y="909030"/>
            <a:ext cx="1080034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/>
              <a:t>Final Deliverable Format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4"/>
          <p:cNvSpPr txBox="1"/>
          <p:nvPr>
            <p:ph type="ctrTitle"/>
          </p:nvPr>
        </p:nvSpPr>
        <p:spPr>
          <a:xfrm>
            <a:off x="1600200" y="2410989"/>
            <a:ext cx="8991599" cy="2036022"/>
          </a:xfrm>
          <a:prstGeom prst="rect">
            <a:avLst/>
          </a:prstGeom>
          <a:solidFill>
            <a:srgbClr val="0D243B">
              <a:alpha val="24313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1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You Will Learn in This Course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"/>
          <p:cNvSpPr txBox="1"/>
          <p:nvPr>
            <p:ph type="title"/>
          </p:nvPr>
        </p:nvSpPr>
        <p:spPr>
          <a:xfrm>
            <a:off x="645695" y="10068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What This Course Offers You</a:t>
            </a:r>
            <a:endParaRPr/>
          </a:p>
        </p:txBody>
      </p:sp>
      <p:sp>
        <p:nvSpPr>
          <p:cNvPr id="208" name="Google Shape;208;p15"/>
          <p:cNvSpPr txBox="1"/>
          <p:nvPr>
            <p:ph idx="1" type="body"/>
          </p:nvPr>
        </p:nvSpPr>
        <p:spPr>
          <a:xfrm>
            <a:off x="766010" y="2225842"/>
            <a:ext cx="8065168" cy="3862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A chance to apply theory in a </a:t>
            </a:r>
            <a:r>
              <a:rPr b="1" lang="en-GB"/>
              <a:t>practical context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Development of a </a:t>
            </a:r>
            <a:r>
              <a:rPr b="1" lang="en-GB"/>
              <a:t>professional-level sustainability project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Experience with </a:t>
            </a:r>
            <a:r>
              <a:rPr b="1" lang="en-GB"/>
              <a:t>problem-solving, planning, and leadership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Constructive </a:t>
            </a:r>
            <a:r>
              <a:rPr b="1" lang="en-GB"/>
              <a:t>peer and instructor feedback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A project that can enrich your </a:t>
            </a:r>
            <a:r>
              <a:rPr b="1" lang="en-GB"/>
              <a:t>portfolio or CV</a:t>
            </a:r>
            <a:endParaRPr/>
          </a:p>
        </p:txBody>
      </p:sp>
      <p:sp>
        <p:nvSpPr>
          <p:cNvPr id="209" name="Google Shape;20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0" name="Google Shape;21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5"/>
          <p:cNvSpPr txBox="1"/>
          <p:nvPr>
            <p:ph type="title"/>
          </p:nvPr>
        </p:nvSpPr>
        <p:spPr>
          <a:xfrm>
            <a:off x="838200" y="12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Reflection Questions for Students</a:t>
            </a:r>
            <a:endParaRPr b="1"/>
          </a:p>
        </p:txBody>
      </p:sp>
      <p:sp>
        <p:nvSpPr>
          <p:cNvPr id="217" name="Google Shape;217;p35"/>
          <p:cNvSpPr txBox="1"/>
          <p:nvPr>
            <p:ph idx="1" type="body"/>
          </p:nvPr>
        </p:nvSpPr>
        <p:spPr>
          <a:xfrm>
            <a:off x="838201" y="2409992"/>
            <a:ext cx="7475620" cy="3386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/>
              <a:t>🧠 What sustainability issue are you passionate about?</a:t>
            </a:r>
            <a:br>
              <a:rPr lang="en-GB"/>
            </a:b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/>
              <a:t>🧩 How can your knowledge and skills contribute to a solution?</a:t>
            </a:r>
            <a:br>
              <a:rPr lang="en-GB"/>
            </a:b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/>
              <a:t>🌱 What would success look like for your project—and for the planet?</a:t>
            </a:r>
            <a:endParaRPr b="1"/>
          </a:p>
        </p:txBody>
      </p:sp>
      <p:sp>
        <p:nvSpPr>
          <p:cNvPr id="218" name="Google Shape;21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9" name="Google Shape;21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20" name="Google Shape;220;p35"/>
          <p:cNvPicPr preferRelativeResize="0"/>
          <p:nvPr/>
        </p:nvPicPr>
        <p:blipFill rotWithShape="1">
          <a:blip r:embed="rId4">
            <a:alphaModFix/>
          </a:blip>
          <a:srcRect b="15118" l="0" r="55986" t="17183"/>
          <a:stretch/>
        </p:blipFill>
        <p:spPr>
          <a:xfrm>
            <a:off x="7932821" y="2409992"/>
            <a:ext cx="3420979" cy="3946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6"/>
          <p:cNvPicPr preferRelativeResize="0"/>
          <p:nvPr/>
        </p:nvPicPr>
        <p:blipFill rotWithShape="1">
          <a:blip r:embed="rId3">
            <a:alphaModFix/>
          </a:blip>
          <a:srcRect b="7314" l="13333" r="10641" t="15439"/>
          <a:stretch/>
        </p:blipFill>
        <p:spPr>
          <a:xfrm>
            <a:off x="6980257" y="1074871"/>
            <a:ext cx="5211743" cy="5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6"/>
          <p:cNvSpPr txBox="1"/>
          <p:nvPr>
            <p:ph type="title"/>
          </p:nvPr>
        </p:nvSpPr>
        <p:spPr>
          <a:xfrm>
            <a:off x="501316" y="1812920"/>
            <a:ext cx="724702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Conclusion &amp; Takeaways</a:t>
            </a:r>
            <a:endParaRPr b="1"/>
          </a:p>
        </p:txBody>
      </p:sp>
      <p:sp>
        <p:nvSpPr>
          <p:cNvPr id="228" name="Google Shape;228;p36"/>
          <p:cNvSpPr txBox="1"/>
          <p:nvPr>
            <p:ph idx="1" type="body"/>
          </p:nvPr>
        </p:nvSpPr>
        <p:spPr>
          <a:xfrm>
            <a:off x="238626" y="3138483"/>
            <a:ext cx="7772400" cy="31159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/>
              <a:t>🔹 Innovation is </a:t>
            </a:r>
            <a:r>
              <a:rPr b="1" lang="en-GB"/>
              <a:t>essential</a:t>
            </a:r>
            <a:r>
              <a:rPr lang="en-GB"/>
              <a:t> for solving global sustainability challenges</a:t>
            </a:r>
            <a:br>
              <a:rPr lang="en-GB"/>
            </a:br>
            <a:r>
              <a:rPr lang="en-GB"/>
              <a:t>🔹 </a:t>
            </a:r>
            <a:r>
              <a:rPr b="1" lang="en-GB"/>
              <a:t>Design thinking</a:t>
            </a:r>
            <a:r>
              <a:rPr lang="en-GB"/>
              <a:t> and </a:t>
            </a:r>
            <a:r>
              <a:rPr b="1" lang="en-GB"/>
              <a:t>creativity</a:t>
            </a:r>
            <a:r>
              <a:rPr lang="en-GB"/>
              <a:t> are key tools</a:t>
            </a:r>
            <a:br>
              <a:rPr lang="en-GB"/>
            </a:br>
            <a:r>
              <a:rPr lang="en-GB"/>
              <a:t>🔹 Every field and profession has a role to play</a:t>
            </a:r>
            <a:br>
              <a:rPr lang="en-GB"/>
            </a:br>
            <a:r>
              <a:rPr lang="en-GB"/>
              <a:t>🔹 You can be a driver of </a:t>
            </a:r>
            <a:r>
              <a:rPr b="1" lang="en-GB"/>
              <a:t>positive change</a:t>
            </a:r>
            <a:endParaRPr/>
          </a:p>
        </p:txBody>
      </p:sp>
      <p:sp>
        <p:nvSpPr>
          <p:cNvPr id="229" name="Google Shape;22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30" name="Google Shape;23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2025-02-14T05:17:23Z</dcterms:created>
  <dc:creator>Manwlhs Kwstas</dc:creator>
</cp:coreProperties>
</file>