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18288000" cy="10287000"/>
  <p:notesSz cx="6858000" cy="9144000"/>
  <p:embeddedFontLst>
    <p:embeddedFont>
      <p:font typeface="Calibri" panose="020F0502020204030204" pitchFamily="34" charset="0"/>
      <p:regular r:id="rId18"/>
      <p:bold r:id="rId19"/>
      <p:italic r:id="rId20"/>
      <p:boldItalic r:id="rId21"/>
    </p:embeddedFont>
    <p:embeddedFont>
      <p:font typeface="Play" pitchFamily="2" charset="0"/>
      <p:bold r:id="rId2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23" roundtripDataSignature="AMtx7mj8Vr8BBf3kzeIInj4maGjogYo7m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92"/>
  </p:normalViewPr>
  <p:slideViewPr>
    <p:cSldViewPr snapToGrid="0">
      <p:cViewPr varScale="1">
        <p:scale>
          <a:sx n="70" d="100"/>
          <a:sy n="70" d="100"/>
        </p:scale>
        <p:origin x="840" y="2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font" Target="fonts/font4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customschemas.google.com/relationships/presentationmetadata" Target="metadata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5.fntdata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2857500" y="512763"/>
            <a:ext cx="3429000" cy="2566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" name="Google Shape;86;p1:notes"/>
          <p:cNvSpPr txBox="1">
            <a:spLocks noGrp="1"/>
          </p:cNvSpPr>
          <p:nvPr>
            <p:ph type="dt" idx="10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1.7.2013</a:t>
            </a:r>
            <a:endParaRPr/>
          </a:p>
        </p:txBody>
      </p:sp>
      <p:sp>
        <p:nvSpPr>
          <p:cNvPr id="87" name="Google Shape;87;p1:notes"/>
          <p:cNvSpPr>
            <a:spLocks noGrp="1" noRot="1" noChangeAspect="1"/>
          </p:cNvSpPr>
          <p:nvPr>
            <p:ph type="sldImg" idx="3"/>
          </p:nvPr>
        </p:nvSpPr>
        <p:spPr>
          <a:xfrm>
            <a:off x="2290763" y="512763"/>
            <a:ext cx="4562475" cy="2566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8" name="Google Shape;88;p1:notes"/>
          <p:cNvSpPr txBox="1">
            <a:spLocks noGrp="1"/>
          </p:cNvSpPr>
          <p:nvPr>
            <p:ph type="body" idx="1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89;p1:notes"/>
          <p:cNvSpPr txBox="1">
            <a:spLocks noGrp="1"/>
          </p:cNvSpPr>
          <p:nvPr>
            <p:ph type="ftr" idx="11"/>
          </p:nvPr>
        </p:nvSpPr>
        <p:spPr>
          <a:xfrm>
            <a:off x="0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" name="Google Shape;90;p1:notes"/>
          <p:cNvSpPr txBox="1">
            <a:spLocks noGrp="1"/>
          </p:cNvSpPr>
          <p:nvPr>
            <p:ph type="sldNum" idx="12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2:notes"/>
          <p:cNvSpPr txBox="1">
            <a:spLocks noGrp="1"/>
          </p:cNvSpPr>
          <p:nvPr>
            <p:ph type="body" idx="1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6" name="Google Shape;106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3:notes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1" name="Google Shape;111;p3:notes"/>
          <p:cNvSpPr txBox="1">
            <a:spLocks noGrp="1"/>
          </p:cNvSpPr>
          <p:nvPr>
            <p:ph type="dt" idx="10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1.7.2013</a:t>
            </a:r>
            <a:endParaRPr/>
          </a:p>
        </p:txBody>
      </p:sp>
      <p:sp>
        <p:nvSpPr>
          <p:cNvPr id="112" name="Google Shape;112;p3:notes"/>
          <p:cNvSpPr>
            <a:spLocks noGrp="1" noRot="1" noChangeAspect="1"/>
          </p:cNvSpPr>
          <p:nvPr>
            <p:ph type="sldImg" idx="3"/>
          </p:nvPr>
        </p:nvSpPr>
        <p:spPr>
          <a:xfrm>
            <a:off x="2290763" y="512763"/>
            <a:ext cx="4562475" cy="2566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3" name="Google Shape;113;p3:notes"/>
          <p:cNvSpPr txBox="1">
            <a:spLocks noGrp="1"/>
          </p:cNvSpPr>
          <p:nvPr>
            <p:ph type="body" idx="1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4" name="Google Shape;114;p3:notes"/>
          <p:cNvSpPr txBox="1">
            <a:spLocks noGrp="1"/>
          </p:cNvSpPr>
          <p:nvPr>
            <p:ph type="ftr" idx="11"/>
          </p:nvPr>
        </p:nvSpPr>
        <p:spPr>
          <a:xfrm>
            <a:off x="0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5" name="Google Shape;115;p3:notes"/>
          <p:cNvSpPr txBox="1">
            <a:spLocks noGrp="1"/>
          </p:cNvSpPr>
          <p:nvPr>
            <p:ph type="sldNum" idx="12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4:notes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9" name="Google Shape;129;p4:notes"/>
          <p:cNvSpPr txBox="1">
            <a:spLocks noGrp="1"/>
          </p:cNvSpPr>
          <p:nvPr>
            <p:ph type="dt" idx="10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1.7.2013</a:t>
            </a:r>
            <a:endParaRPr/>
          </a:p>
        </p:txBody>
      </p:sp>
      <p:sp>
        <p:nvSpPr>
          <p:cNvPr id="130" name="Google Shape;130;p4:notes"/>
          <p:cNvSpPr>
            <a:spLocks noGrp="1" noRot="1" noChangeAspect="1"/>
          </p:cNvSpPr>
          <p:nvPr>
            <p:ph type="sldImg" idx="3"/>
          </p:nvPr>
        </p:nvSpPr>
        <p:spPr>
          <a:xfrm>
            <a:off x="2290763" y="512763"/>
            <a:ext cx="4562475" cy="2566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1" name="Google Shape;131;p4:notes"/>
          <p:cNvSpPr txBox="1">
            <a:spLocks noGrp="1"/>
          </p:cNvSpPr>
          <p:nvPr>
            <p:ph type="body" idx="1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null</a:t>
            </a:r>
            <a:endParaRPr/>
          </a:p>
        </p:txBody>
      </p:sp>
      <p:sp>
        <p:nvSpPr>
          <p:cNvPr id="132" name="Google Shape;132;p4:notes"/>
          <p:cNvSpPr txBox="1">
            <a:spLocks noGrp="1"/>
          </p:cNvSpPr>
          <p:nvPr>
            <p:ph type="ftr" idx="11"/>
          </p:nvPr>
        </p:nvSpPr>
        <p:spPr>
          <a:xfrm>
            <a:off x="0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3" name="Google Shape;133;p4:notes"/>
          <p:cNvSpPr txBox="1">
            <a:spLocks noGrp="1"/>
          </p:cNvSpPr>
          <p:nvPr>
            <p:ph type="sldNum" idx="12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5:notes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7" name="Google Shape;147;p5:notes"/>
          <p:cNvSpPr txBox="1">
            <a:spLocks noGrp="1"/>
          </p:cNvSpPr>
          <p:nvPr>
            <p:ph type="dt" idx="10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1.7.2013</a:t>
            </a:r>
            <a:endParaRPr/>
          </a:p>
        </p:txBody>
      </p:sp>
      <p:sp>
        <p:nvSpPr>
          <p:cNvPr id="148" name="Google Shape;148;p5:notes"/>
          <p:cNvSpPr>
            <a:spLocks noGrp="1" noRot="1" noChangeAspect="1"/>
          </p:cNvSpPr>
          <p:nvPr>
            <p:ph type="sldImg" idx="3"/>
          </p:nvPr>
        </p:nvSpPr>
        <p:spPr>
          <a:xfrm>
            <a:off x="2290763" y="512763"/>
            <a:ext cx="4562475" cy="2566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9" name="Google Shape;149;p5:notes"/>
          <p:cNvSpPr txBox="1">
            <a:spLocks noGrp="1"/>
          </p:cNvSpPr>
          <p:nvPr>
            <p:ph type="body" idx="1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0" name="Google Shape;150;p5:notes"/>
          <p:cNvSpPr txBox="1">
            <a:spLocks noGrp="1"/>
          </p:cNvSpPr>
          <p:nvPr>
            <p:ph type="ftr" idx="11"/>
          </p:nvPr>
        </p:nvSpPr>
        <p:spPr>
          <a:xfrm>
            <a:off x="0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1" name="Google Shape;151;p5:notes"/>
          <p:cNvSpPr txBox="1">
            <a:spLocks noGrp="1"/>
          </p:cNvSpPr>
          <p:nvPr>
            <p:ph type="sldNum" idx="12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6:notes"/>
          <p:cNvSpPr txBox="1">
            <a:spLocks noGrp="1"/>
          </p:cNvSpPr>
          <p:nvPr>
            <p:ph type="body" idx="1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5" name="Google Shape;165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7:notes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1" name="Google Shape;171;p7:notes"/>
          <p:cNvSpPr txBox="1">
            <a:spLocks noGrp="1"/>
          </p:cNvSpPr>
          <p:nvPr>
            <p:ph type="dt" idx="10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1.7.2013</a:t>
            </a:r>
            <a:endParaRPr/>
          </a:p>
        </p:txBody>
      </p:sp>
      <p:sp>
        <p:nvSpPr>
          <p:cNvPr id="172" name="Google Shape;172;p7:notes"/>
          <p:cNvSpPr>
            <a:spLocks noGrp="1" noRot="1" noChangeAspect="1"/>
          </p:cNvSpPr>
          <p:nvPr>
            <p:ph type="sldImg" idx="3"/>
          </p:nvPr>
        </p:nvSpPr>
        <p:spPr>
          <a:xfrm>
            <a:off x="2290763" y="512763"/>
            <a:ext cx="4562475" cy="2566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3" name="Google Shape;173;p7:notes"/>
          <p:cNvSpPr txBox="1">
            <a:spLocks noGrp="1"/>
          </p:cNvSpPr>
          <p:nvPr>
            <p:ph type="body" idx="1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4" name="Google Shape;174;p7:notes"/>
          <p:cNvSpPr txBox="1">
            <a:spLocks noGrp="1"/>
          </p:cNvSpPr>
          <p:nvPr>
            <p:ph type="ftr" idx="11"/>
          </p:nvPr>
        </p:nvSpPr>
        <p:spPr>
          <a:xfrm>
            <a:off x="0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5" name="Google Shape;175;p7:notes"/>
          <p:cNvSpPr txBox="1">
            <a:spLocks noGrp="1"/>
          </p:cNvSpPr>
          <p:nvPr>
            <p:ph type="sldNum" idx="12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8:notes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9" name="Google Shape;189;p8:notes"/>
          <p:cNvSpPr txBox="1">
            <a:spLocks noGrp="1"/>
          </p:cNvSpPr>
          <p:nvPr>
            <p:ph type="dt" idx="10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1.7.2013</a:t>
            </a:r>
            <a:endParaRPr/>
          </a:p>
        </p:txBody>
      </p:sp>
      <p:sp>
        <p:nvSpPr>
          <p:cNvPr id="190" name="Google Shape;190;p8:notes"/>
          <p:cNvSpPr>
            <a:spLocks noGrp="1" noRot="1" noChangeAspect="1"/>
          </p:cNvSpPr>
          <p:nvPr>
            <p:ph type="sldImg" idx="3"/>
          </p:nvPr>
        </p:nvSpPr>
        <p:spPr>
          <a:xfrm>
            <a:off x="2290763" y="512763"/>
            <a:ext cx="4562475" cy="2566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91" name="Google Shape;191;p8:notes"/>
          <p:cNvSpPr txBox="1">
            <a:spLocks noGrp="1"/>
          </p:cNvSpPr>
          <p:nvPr>
            <p:ph type="body" idx="1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92" name="Google Shape;192;p8:notes"/>
          <p:cNvSpPr txBox="1">
            <a:spLocks noGrp="1"/>
          </p:cNvSpPr>
          <p:nvPr>
            <p:ph type="ftr" idx="11"/>
          </p:nvPr>
        </p:nvSpPr>
        <p:spPr>
          <a:xfrm>
            <a:off x="0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3" name="Google Shape;193;p8:notes"/>
          <p:cNvSpPr txBox="1">
            <a:spLocks noGrp="1"/>
          </p:cNvSpPr>
          <p:nvPr>
            <p:ph type="sldNum" idx="12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9:notes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7" name="Google Shape;207;p9:notes"/>
          <p:cNvSpPr txBox="1">
            <a:spLocks noGrp="1"/>
          </p:cNvSpPr>
          <p:nvPr>
            <p:ph type="dt" idx="10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1.7.2013</a:t>
            </a:r>
            <a:endParaRPr/>
          </a:p>
        </p:txBody>
      </p:sp>
      <p:sp>
        <p:nvSpPr>
          <p:cNvPr id="208" name="Google Shape;208;p9:notes"/>
          <p:cNvSpPr>
            <a:spLocks noGrp="1" noRot="1" noChangeAspect="1"/>
          </p:cNvSpPr>
          <p:nvPr>
            <p:ph type="sldImg" idx="3"/>
          </p:nvPr>
        </p:nvSpPr>
        <p:spPr>
          <a:xfrm>
            <a:off x="2290763" y="512763"/>
            <a:ext cx="4562475" cy="2566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09" name="Google Shape;209;p9:notes"/>
          <p:cNvSpPr txBox="1">
            <a:spLocks noGrp="1"/>
          </p:cNvSpPr>
          <p:nvPr>
            <p:ph type="body" idx="1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A nursing student searching for reliable health articles.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A teaching student filtering lesson plan resources.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A CS student refining searches for AI research papers.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null</a:t>
            </a:r>
            <a:endParaRPr/>
          </a:p>
        </p:txBody>
      </p:sp>
      <p:sp>
        <p:nvSpPr>
          <p:cNvPr id="210" name="Google Shape;210;p9:notes"/>
          <p:cNvSpPr txBox="1">
            <a:spLocks noGrp="1"/>
          </p:cNvSpPr>
          <p:nvPr>
            <p:ph type="ftr" idx="11"/>
          </p:nvPr>
        </p:nvSpPr>
        <p:spPr>
          <a:xfrm>
            <a:off x="0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1" name="Google Shape;211;p9:notes"/>
          <p:cNvSpPr txBox="1">
            <a:spLocks noGrp="1"/>
          </p:cNvSpPr>
          <p:nvPr>
            <p:ph type="sldNum" idx="12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10:notes"/>
          <p:cNvSpPr txBox="1">
            <a:spLocks noGrp="1"/>
          </p:cNvSpPr>
          <p:nvPr>
            <p:ph type="body" idx="1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5" name="Google Shape;225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11:notes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1" name="Google Shape;231;p11:notes"/>
          <p:cNvSpPr txBox="1">
            <a:spLocks noGrp="1"/>
          </p:cNvSpPr>
          <p:nvPr>
            <p:ph type="dt" idx="10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1.7.2013</a:t>
            </a:r>
            <a:endParaRPr/>
          </a:p>
        </p:txBody>
      </p:sp>
      <p:sp>
        <p:nvSpPr>
          <p:cNvPr id="232" name="Google Shape;232;p11:notes"/>
          <p:cNvSpPr>
            <a:spLocks noGrp="1" noRot="1" noChangeAspect="1"/>
          </p:cNvSpPr>
          <p:nvPr>
            <p:ph type="sldImg" idx="3"/>
          </p:nvPr>
        </p:nvSpPr>
        <p:spPr>
          <a:xfrm>
            <a:off x="2290763" y="512763"/>
            <a:ext cx="4562475" cy="2566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33" name="Google Shape;233;p11:notes"/>
          <p:cNvSpPr txBox="1">
            <a:spLocks noGrp="1"/>
          </p:cNvSpPr>
          <p:nvPr>
            <p:ph type="body" idx="1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null</a:t>
            </a:r>
            <a:endParaRPr/>
          </a:p>
        </p:txBody>
      </p:sp>
      <p:sp>
        <p:nvSpPr>
          <p:cNvPr id="234" name="Google Shape;234;p11:notes"/>
          <p:cNvSpPr txBox="1">
            <a:spLocks noGrp="1"/>
          </p:cNvSpPr>
          <p:nvPr>
            <p:ph type="ftr" idx="11"/>
          </p:nvPr>
        </p:nvSpPr>
        <p:spPr>
          <a:xfrm>
            <a:off x="0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5" name="Google Shape;235;p11:notes"/>
          <p:cNvSpPr txBox="1">
            <a:spLocks noGrp="1"/>
          </p:cNvSpPr>
          <p:nvPr>
            <p:ph type="sldNum" idx="12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12:notes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9" name="Google Shape;249;p12:notes"/>
          <p:cNvSpPr txBox="1">
            <a:spLocks noGrp="1"/>
          </p:cNvSpPr>
          <p:nvPr>
            <p:ph type="dt" idx="10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1.7.2013</a:t>
            </a:r>
            <a:endParaRPr/>
          </a:p>
        </p:txBody>
      </p:sp>
      <p:sp>
        <p:nvSpPr>
          <p:cNvPr id="250" name="Google Shape;250;p12:notes"/>
          <p:cNvSpPr>
            <a:spLocks noGrp="1" noRot="1" noChangeAspect="1"/>
          </p:cNvSpPr>
          <p:nvPr>
            <p:ph type="sldImg" idx="3"/>
          </p:nvPr>
        </p:nvSpPr>
        <p:spPr>
          <a:xfrm>
            <a:off x="2290763" y="512763"/>
            <a:ext cx="4562475" cy="2566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51" name="Google Shape;251;p12:notes"/>
          <p:cNvSpPr txBox="1">
            <a:spLocks noGrp="1"/>
          </p:cNvSpPr>
          <p:nvPr>
            <p:ph type="body" idx="1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Example: A student researching vaccines needs to distinguish scientific studies from misinformation.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null</a:t>
            </a:r>
            <a:endParaRPr/>
          </a:p>
        </p:txBody>
      </p:sp>
      <p:sp>
        <p:nvSpPr>
          <p:cNvPr id="252" name="Google Shape;252;p12:notes"/>
          <p:cNvSpPr txBox="1">
            <a:spLocks noGrp="1"/>
          </p:cNvSpPr>
          <p:nvPr>
            <p:ph type="ftr" idx="11"/>
          </p:nvPr>
        </p:nvSpPr>
        <p:spPr>
          <a:xfrm>
            <a:off x="0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3" name="Google Shape;253;p12:notes"/>
          <p:cNvSpPr txBox="1">
            <a:spLocks noGrp="1"/>
          </p:cNvSpPr>
          <p:nvPr>
            <p:ph type="sldNum" idx="12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p13:notes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7" name="Google Shape;267;p13:notes"/>
          <p:cNvSpPr txBox="1">
            <a:spLocks noGrp="1"/>
          </p:cNvSpPr>
          <p:nvPr>
            <p:ph type="dt" idx="10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1.7.2013</a:t>
            </a:r>
            <a:endParaRPr/>
          </a:p>
        </p:txBody>
      </p:sp>
      <p:sp>
        <p:nvSpPr>
          <p:cNvPr id="268" name="Google Shape;268;p13:notes"/>
          <p:cNvSpPr>
            <a:spLocks noGrp="1" noRot="1" noChangeAspect="1"/>
          </p:cNvSpPr>
          <p:nvPr>
            <p:ph type="sldImg" idx="3"/>
          </p:nvPr>
        </p:nvSpPr>
        <p:spPr>
          <a:xfrm>
            <a:off x="2290763" y="512763"/>
            <a:ext cx="4562475" cy="2566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69" name="Google Shape;269;p13:notes"/>
          <p:cNvSpPr txBox="1">
            <a:spLocks noGrp="1"/>
          </p:cNvSpPr>
          <p:nvPr>
            <p:ph type="body" idx="1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Example: A student searching “Is AI dangerous?” might only see negative articles unless they adjust their search.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null</a:t>
            </a:r>
            <a:endParaRPr/>
          </a:p>
        </p:txBody>
      </p:sp>
      <p:sp>
        <p:nvSpPr>
          <p:cNvPr id="270" name="Google Shape;270;p13:notes"/>
          <p:cNvSpPr txBox="1">
            <a:spLocks noGrp="1"/>
          </p:cNvSpPr>
          <p:nvPr>
            <p:ph type="ftr" idx="11"/>
          </p:nvPr>
        </p:nvSpPr>
        <p:spPr>
          <a:xfrm>
            <a:off x="0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1" name="Google Shape;271;p13:notes"/>
          <p:cNvSpPr txBox="1">
            <a:spLocks noGrp="1"/>
          </p:cNvSpPr>
          <p:nvPr>
            <p:ph type="sldNum" idx="12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p14:notes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5" name="Google Shape;285;p14:notes"/>
          <p:cNvSpPr txBox="1">
            <a:spLocks noGrp="1"/>
          </p:cNvSpPr>
          <p:nvPr>
            <p:ph type="dt" idx="10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1.7.2013</a:t>
            </a:r>
            <a:endParaRPr/>
          </a:p>
        </p:txBody>
      </p:sp>
      <p:sp>
        <p:nvSpPr>
          <p:cNvPr id="286" name="Google Shape;286;p14:notes"/>
          <p:cNvSpPr>
            <a:spLocks noGrp="1" noRot="1" noChangeAspect="1"/>
          </p:cNvSpPr>
          <p:nvPr>
            <p:ph type="sldImg" idx="3"/>
          </p:nvPr>
        </p:nvSpPr>
        <p:spPr>
          <a:xfrm>
            <a:off x="2290763" y="512763"/>
            <a:ext cx="4562475" cy="2566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87" name="Google Shape;287;p14:notes"/>
          <p:cNvSpPr txBox="1">
            <a:spLocks noGrp="1"/>
          </p:cNvSpPr>
          <p:nvPr>
            <p:ph type="body" idx="1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Example: A student searching “Is AI dangerous?” might only see negative articles unless they adjust their search.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null</a:t>
            </a:r>
            <a:endParaRPr/>
          </a:p>
        </p:txBody>
      </p:sp>
      <p:sp>
        <p:nvSpPr>
          <p:cNvPr id="288" name="Google Shape;288;p14:notes"/>
          <p:cNvSpPr txBox="1">
            <a:spLocks noGrp="1"/>
          </p:cNvSpPr>
          <p:nvPr>
            <p:ph type="ftr" idx="11"/>
          </p:nvPr>
        </p:nvSpPr>
        <p:spPr>
          <a:xfrm>
            <a:off x="0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9" name="Google Shape;289;p14:notes"/>
          <p:cNvSpPr txBox="1">
            <a:spLocks noGrp="1"/>
          </p:cNvSpPr>
          <p:nvPr>
            <p:ph type="sldNum" idx="12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p15:notes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3" name="Google Shape;303;p15:notes"/>
          <p:cNvSpPr txBox="1">
            <a:spLocks noGrp="1"/>
          </p:cNvSpPr>
          <p:nvPr>
            <p:ph type="dt" idx="10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1.7.2013</a:t>
            </a:r>
            <a:endParaRPr/>
          </a:p>
        </p:txBody>
      </p:sp>
      <p:sp>
        <p:nvSpPr>
          <p:cNvPr id="304" name="Google Shape;304;p15:notes"/>
          <p:cNvSpPr>
            <a:spLocks noGrp="1" noRot="1" noChangeAspect="1"/>
          </p:cNvSpPr>
          <p:nvPr>
            <p:ph type="sldImg" idx="3"/>
          </p:nvPr>
        </p:nvSpPr>
        <p:spPr>
          <a:xfrm>
            <a:off x="2290763" y="512763"/>
            <a:ext cx="4562475" cy="2566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05" name="Google Shape;305;p15:notes"/>
          <p:cNvSpPr txBox="1">
            <a:spLocks noGrp="1"/>
          </p:cNvSpPr>
          <p:nvPr>
            <p:ph type="body" idx="1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Example: A student searching “Is AI dangerous?” might only see negative articles unless they adjust their search.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null</a:t>
            </a:r>
            <a:endParaRPr/>
          </a:p>
        </p:txBody>
      </p:sp>
      <p:sp>
        <p:nvSpPr>
          <p:cNvPr id="306" name="Google Shape;306;p15:notes"/>
          <p:cNvSpPr txBox="1">
            <a:spLocks noGrp="1"/>
          </p:cNvSpPr>
          <p:nvPr>
            <p:ph type="ftr" idx="11"/>
          </p:nvPr>
        </p:nvSpPr>
        <p:spPr>
          <a:xfrm>
            <a:off x="0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7" name="Google Shape;307;p15:notes"/>
          <p:cNvSpPr txBox="1">
            <a:spLocks noGrp="1"/>
          </p:cNvSpPr>
          <p:nvPr>
            <p:ph type="sldNum" idx="12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1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1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18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18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2" name="Google Shape;22;p1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1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1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9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19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8" name="Google Shape;28;p1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1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1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20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sz="4000" b="1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20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4" name="Google Shape;34;p2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2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2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2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2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40" name="Google Shape;40;p21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41" name="Google Shape;41;p2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2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2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22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22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7" name="Google Shape;47;p22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8" name="Google Shape;48;p22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9" name="Google Shape;49;p22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50" name="Google Shape;50;p2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2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2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23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2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2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2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24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24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lvl="4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lvl="5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1" name="Google Shape;61;p24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2" name="Google Shape;62;p2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2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2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25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25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25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9" name="Google Shape;69;p2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2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2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2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26"/>
          <p:cNvSpPr txBox="1">
            <a:spLocks noGrp="1"/>
          </p:cNvSpPr>
          <p:nvPr>
            <p:ph type="body" idx="1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2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2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2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7"/>
          <p:cNvSpPr txBox="1">
            <a:spLocks noGrp="1"/>
          </p:cNvSpPr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27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2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2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2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16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1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1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1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5.pn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5.png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5" Type="http://schemas.openxmlformats.org/officeDocument/2006/relationships/image" Target="../media/image5.png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5" Type="http://schemas.openxmlformats.org/officeDocument/2006/relationships/image" Target="../media/image5.png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5" Type="http://schemas.openxmlformats.org/officeDocument/2006/relationships/image" Target="../media/image5.png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5" Type="http://schemas.openxmlformats.org/officeDocument/2006/relationships/image" Target="../media/image5.png"/><Relationship Id="rId4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5" Type="http://schemas.openxmlformats.org/officeDocument/2006/relationships/image" Target="../media/image5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2" name="Google Shape;92;p1"/>
          <p:cNvGrpSpPr/>
          <p:nvPr/>
        </p:nvGrpSpPr>
        <p:grpSpPr>
          <a:xfrm>
            <a:off x="0" y="-160986"/>
            <a:ext cx="18288000" cy="1495530"/>
            <a:chOff x="0" y="-38100"/>
            <a:chExt cx="4816593" cy="393884"/>
          </a:xfrm>
        </p:grpSpPr>
        <p:sp>
          <p:nvSpPr>
            <p:cNvPr id="93" name="Google Shape;93;p1"/>
            <p:cNvSpPr/>
            <p:nvPr/>
          </p:nvSpPr>
          <p:spPr>
            <a:xfrm>
              <a:off x="0" y="0"/>
              <a:ext cx="4816592" cy="355784"/>
            </a:xfrm>
            <a:custGeom>
              <a:avLst/>
              <a:gdLst/>
              <a:ahLst/>
              <a:cxnLst/>
              <a:rect l="l" t="t" r="r" b="b"/>
              <a:pathLst>
                <a:path w="4816592" h="355784" extrusionOk="0">
                  <a:moveTo>
                    <a:pt x="0" y="0"/>
                  </a:moveTo>
                  <a:lnTo>
                    <a:pt x="4816592" y="0"/>
                  </a:lnTo>
                  <a:lnTo>
                    <a:pt x="4816592" y="355784"/>
                  </a:lnTo>
                  <a:lnTo>
                    <a:pt x="0" y="35578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</p:sp>
        <p:sp>
          <p:nvSpPr>
            <p:cNvPr id="94" name="Google Shape;94;p1"/>
            <p:cNvSpPr txBox="1"/>
            <p:nvPr/>
          </p:nvSpPr>
          <p:spPr>
            <a:xfrm>
              <a:off x="0" y="-38100"/>
              <a:ext cx="4816593" cy="39388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5" name="Google Shape;95;p1"/>
          <p:cNvSpPr/>
          <p:nvPr/>
        </p:nvSpPr>
        <p:spPr>
          <a:xfrm>
            <a:off x="445324" y="152038"/>
            <a:ext cx="4389696" cy="1166542"/>
          </a:xfrm>
          <a:custGeom>
            <a:avLst/>
            <a:gdLst/>
            <a:ahLst/>
            <a:cxnLst/>
            <a:rect l="l" t="t" r="r" b="b"/>
            <a:pathLst>
              <a:path w="4389696" h="1166542" extrusionOk="0">
                <a:moveTo>
                  <a:pt x="0" y="0"/>
                </a:moveTo>
                <a:lnTo>
                  <a:pt x="4389696" y="0"/>
                </a:lnTo>
                <a:lnTo>
                  <a:pt x="4389696" y="1166543"/>
                </a:lnTo>
                <a:lnTo>
                  <a:pt x="0" y="116654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t="-48129" r="-285594" b="-39985"/>
            </a:stretch>
          </a:blipFill>
          <a:ln>
            <a:noFill/>
          </a:ln>
        </p:spPr>
      </p:sp>
      <p:sp>
        <p:nvSpPr>
          <p:cNvPr id="96" name="Google Shape;96;p1" descr="Blue text on a black background  AI-generated content may be incorrect."/>
          <p:cNvSpPr/>
          <p:nvPr/>
        </p:nvSpPr>
        <p:spPr>
          <a:xfrm>
            <a:off x="6749560" y="94888"/>
            <a:ext cx="5228493" cy="1166542"/>
          </a:xfrm>
          <a:custGeom>
            <a:avLst/>
            <a:gdLst/>
            <a:ahLst/>
            <a:cxnLst/>
            <a:rect l="l" t="t" r="r" b="b"/>
            <a:pathLst>
              <a:path w="5228493" h="1166542" extrusionOk="0">
                <a:moveTo>
                  <a:pt x="0" y="0"/>
                </a:moveTo>
                <a:lnTo>
                  <a:pt x="5228493" y="0"/>
                </a:lnTo>
                <a:lnTo>
                  <a:pt x="5228493" y="1166543"/>
                </a:lnTo>
                <a:lnTo>
                  <a:pt x="0" y="116654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38"/>
            </a:stretch>
          </a:blipFill>
          <a:ln>
            <a:noFill/>
          </a:ln>
        </p:spPr>
      </p:sp>
      <p:grpSp>
        <p:nvGrpSpPr>
          <p:cNvPr id="97" name="Google Shape;97;p1"/>
          <p:cNvGrpSpPr/>
          <p:nvPr/>
        </p:nvGrpSpPr>
        <p:grpSpPr>
          <a:xfrm>
            <a:off x="348994" y="4059665"/>
            <a:ext cx="17590049" cy="2362423"/>
            <a:chOff x="0" y="-737125"/>
            <a:chExt cx="23453400" cy="3149897"/>
          </a:xfrm>
        </p:grpSpPr>
        <p:sp>
          <p:nvSpPr>
            <p:cNvPr id="98" name="Google Shape;98;p1"/>
            <p:cNvSpPr/>
            <p:nvPr/>
          </p:nvSpPr>
          <p:spPr>
            <a:xfrm>
              <a:off x="0" y="0"/>
              <a:ext cx="23453350" cy="2412772"/>
            </a:xfrm>
            <a:custGeom>
              <a:avLst/>
              <a:gdLst/>
              <a:ahLst/>
              <a:cxnLst/>
              <a:rect l="l" t="t" r="r" b="b"/>
              <a:pathLst>
                <a:path w="23453350" h="2412772" extrusionOk="0">
                  <a:moveTo>
                    <a:pt x="0" y="0"/>
                  </a:moveTo>
                  <a:lnTo>
                    <a:pt x="23453350" y="0"/>
                  </a:lnTo>
                  <a:lnTo>
                    <a:pt x="23453350" y="2412772"/>
                  </a:lnTo>
                  <a:lnTo>
                    <a:pt x="0" y="2412772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>
              <a:noFill/>
            </a:ln>
          </p:spPr>
        </p:sp>
        <p:sp>
          <p:nvSpPr>
            <p:cNvPr id="99" name="Google Shape;99;p1"/>
            <p:cNvSpPr txBox="1"/>
            <p:nvPr/>
          </p:nvSpPr>
          <p:spPr>
            <a:xfrm>
              <a:off x="0" y="-737125"/>
              <a:ext cx="23453400" cy="2498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b" anchorCtr="0">
              <a:noAutofit/>
            </a:bodyPr>
            <a:lstStyle/>
            <a:p>
              <a:pPr marL="0" marR="0" lvl="0" indent="0" algn="ctr" rtl="0">
                <a:lnSpc>
                  <a:spcPct val="108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ka-GE" sz="9000" b="1" i="0" u="none" strike="noStrike" cap="none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მდგრადი მომავლის ხელშეწყობა</a:t>
              </a:r>
              <a:endParaRPr dirty="0"/>
            </a:p>
          </p:txBody>
        </p:sp>
      </p:grpSp>
      <p:grpSp>
        <p:nvGrpSpPr>
          <p:cNvPr id="100" name="Google Shape;100;p1"/>
          <p:cNvGrpSpPr/>
          <p:nvPr/>
        </p:nvGrpSpPr>
        <p:grpSpPr>
          <a:xfrm>
            <a:off x="2286000" y="6234349"/>
            <a:ext cx="13716000" cy="1346782"/>
            <a:chOff x="0" y="-38100"/>
            <a:chExt cx="18288000" cy="1795710"/>
          </a:xfrm>
        </p:grpSpPr>
        <p:sp>
          <p:nvSpPr>
            <p:cNvPr id="101" name="Google Shape;101;p1"/>
            <p:cNvSpPr/>
            <p:nvPr/>
          </p:nvSpPr>
          <p:spPr>
            <a:xfrm>
              <a:off x="0" y="0"/>
              <a:ext cx="18288000" cy="1757609"/>
            </a:xfrm>
            <a:custGeom>
              <a:avLst/>
              <a:gdLst/>
              <a:ahLst/>
              <a:cxnLst/>
              <a:rect l="l" t="t" r="r" b="b"/>
              <a:pathLst>
                <a:path w="18288000" h="1757609" extrusionOk="0">
                  <a:moveTo>
                    <a:pt x="0" y="0"/>
                  </a:moveTo>
                  <a:lnTo>
                    <a:pt x="18288000" y="0"/>
                  </a:lnTo>
                  <a:lnTo>
                    <a:pt x="18288000" y="1757609"/>
                  </a:lnTo>
                  <a:lnTo>
                    <a:pt x="0" y="1757609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>
              <a:noFill/>
            </a:ln>
          </p:spPr>
        </p:sp>
        <p:sp>
          <p:nvSpPr>
            <p:cNvPr id="102" name="Google Shape;102;p1"/>
            <p:cNvSpPr txBox="1"/>
            <p:nvPr/>
          </p:nvSpPr>
          <p:spPr>
            <a:xfrm>
              <a:off x="0" y="-38100"/>
              <a:ext cx="18288000" cy="179571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ctr" rtl="0">
                <a:lnSpc>
                  <a:spcPct val="10800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ka-GE" sz="4199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ნაწილი 1: ადამიანის ქმედებების ეთიკური შედეგები</a:t>
              </a:r>
              <a:endParaRPr b="1" dirty="0"/>
            </a:p>
          </p:txBody>
        </p:sp>
      </p:grpSp>
      <p:sp>
        <p:nvSpPr>
          <p:cNvPr id="103" name="Google Shape;103;p1"/>
          <p:cNvSpPr/>
          <p:nvPr/>
        </p:nvSpPr>
        <p:spPr>
          <a:xfrm>
            <a:off x="13716000" y="-16325"/>
            <a:ext cx="4319337" cy="1350869"/>
          </a:xfrm>
          <a:custGeom>
            <a:avLst/>
            <a:gdLst/>
            <a:ahLst/>
            <a:cxnLst/>
            <a:rect l="l" t="t" r="r" b="b"/>
            <a:pathLst>
              <a:path w="4319337" h="1350869" extrusionOk="0">
                <a:moveTo>
                  <a:pt x="0" y="0"/>
                </a:moveTo>
                <a:lnTo>
                  <a:pt x="4319337" y="0"/>
                </a:lnTo>
                <a:lnTo>
                  <a:pt x="4319337" y="1350869"/>
                </a:lnTo>
                <a:lnTo>
                  <a:pt x="0" y="13508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" name="Google Shape;108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8288000" cy="10287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3"/>
          <p:cNvSpPr/>
          <p:nvPr/>
        </p:nvSpPr>
        <p:spPr>
          <a:xfrm>
            <a:off x="0" y="75838"/>
            <a:ext cx="4389696" cy="1166542"/>
          </a:xfrm>
          <a:custGeom>
            <a:avLst/>
            <a:gdLst/>
            <a:ahLst/>
            <a:cxnLst/>
            <a:rect l="l" t="t" r="r" b="b"/>
            <a:pathLst>
              <a:path w="4389696" h="1166542" extrusionOk="0">
                <a:moveTo>
                  <a:pt x="0" y="0"/>
                </a:moveTo>
                <a:lnTo>
                  <a:pt x="4389696" y="0"/>
                </a:lnTo>
                <a:lnTo>
                  <a:pt x="4389696" y="1166543"/>
                </a:lnTo>
                <a:lnTo>
                  <a:pt x="0" y="116654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t="-48129" r="-285594" b="-39985"/>
            </a:stretch>
          </a:blipFill>
          <a:ln>
            <a:noFill/>
          </a:ln>
        </p:spPr>
      </p:sp>
      <p:sp>
        <p:nvSpPr>
          <p:cNvPr id="118" name="Google Shape;118;p3" descr="Blue text on a black background  AI-generated content may be incorrect."/>
          <p:cNvSpPr/>
          <p:nvPr/>
        </p:nvSpPr>
        <p:spPr>
          <a:xfrm>
            <a:off x="6749560" y="35720"/>
            <a:ext cx="5228493" cy="1166542"/>
          </a:xfrm>
          <a:custGeom>
            <a:avLst/>
            <a:gdLst/>
            <a:ahLst/>
            <a:cxnLst/>
            <a:rect l="l" t="t" r="r" b="b"/>
            <a:pathLst>
              <a:path w="5228493" h="1166542" extrusionOk="0">
                <a:moveTo>
                  <a:pt x="0" y="0"/>
                </a:moveTo>
                <a:lnTo>
                  <a:pt x="5228493" y="0"/>
                </a:lnTo>
                <a:lnTo>
                  <a:pt x="5228493" y="1166542"/>
                </a:lnTo>
                <a:lnTo>
                  <a:pt x="0" y="116654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38"/>
            </a:stretch>
          </a:blipFill>
          <a:ln>
            <a:noFill/>
          </a:ln>
        </p:spPr>
      </p:sp>
      <p:grpSp>
        <p:nvGrpSpPr>
          <p:cNvPr id="119" name="Google Shape;119;p3"/>
          <p:cNvGrpSpPr/>
          <p:nvPr/>
        </p:nvGrpSpPr>
        <p:grpSpPr>
          <a:xfrm>
            <a:off x="4077004" y="1233807"/>
            <a:ext cx="10133991" cy="1876229"/>
            <a:chOff x="-112289" y="-894664"/>
            <a:chExt cx="13511987" cy="2501637"/>
          </a:xfrm>
        </p:grpSpPr>
        <p:sp>
          <p:nvSpPr>
            <p:cNvPr id="120" name="Google Shape;120;p3"/>
            <p:cNvSpPr/>
            <p:nvPr/>
          </p:nvSpPr>
          <p:spPr>
            <a:xfrm>
              <a:off x="0" y="0"/>
              <a:ext cx="13399698" cy="1606973"/>
            </a:xfrm>
            <a:custGeom>
              <a:avLst/>
              <a:gdLst/>
              <a:ahLst/>
              <a:cxnLst/>
              <a:rect l="l" t="t" r="r" b="b"/>
              <a:pathLst>
                <a:path w="13399698" h="1606973" extrusionOk="0">
                  <a:moveTo>
                    <a:pt x="0" y="0"/>
                  </a:moveTo>
                  <a:lnTo>
                    <a:pt x="13399698" y="0"/>
                  </a:lnTo>
                  <a:lnTo>
                    <a:pt x="13399698" y="1606973"/>
                  </a:lnTo>
                  <a:lnTo>
                    <a:pt x="0" y="1606973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>
              <a:noFill/>
            </a:ln>
          </p:spPr>
        </p:sp>
        <p:sp>
          <p:nvSpPr>
            <p:cNvPr id="121" name="Google Shape;121;p3"/>
            <p:cNvSpPr txBox="1"/>
            <p:nvPr/>
          </p:nvSpPr>
          <p:spPr>
            <a:xfrm>
              <a:off x="-112289" y="-894664"/>
              <a:ext cx="13399698" cy="174032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ctr" rtl="0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ka-GE" sz="6500" b="1" i="0" u="sng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სწავლის მიზნები:</a:t>
              </a:r>
              <a:endParaRPr dirty="0"/>
            </a:p>
          </p:txBody>
        </p:sp>
      </p:grpSp>
      <p:sp>
        <p:nvSpPr>
          <p:cNvPr id="122" name="Google Shape;122;p3"/>
          <p:cNvSpPr/>
          <p:nvPr/>
        </p:nvSpPr>
        <p:spPr>
          <a:xfrm>
            <a:off x="13238982" y="-16325"/>
            <a:ext cx="4319337" cy="1350869"/>
          </a:xfrm>
          <a:custGeom>
            <a:avLst/>
            <a:gdLst/>
            <a:ahLst/>
            <a:cxnLst/>
            <a:rect l="l" t="t" r="r" b="b"/>
            <a:pathLst>
              <a:path w="4319337" h="1350869" extrusionOk="0">
                <a:moveTo>
                  <a:pt x="0" y="0"/>
                </a:moveTo>
                <a:lnTo>
                  <a:pt x="4319337" y="0"/>
                </a:lnTo>
                <a:lnTo>
                  <a:pt x="4319337" y="1350869"/>
                </a:lnTo>
                <a:lnTo>
                  <a:pt x="0" y="13508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</p:sp>
      <p:grpSp>
        <p:nvGrpSpPr>
          <p:cNvPr id="123" name="Google Shape;123;p3"/>
          <p:cNvGrpSpPr/>
          <p:nvPr/>
        </p:nvGrpSpPr>
        <p:grpSpPr>
          <a:xfrm>
            <a:off x="883330" y="2570595"/>
            <a:ext cx="10698141" cy="5338610"/>
            <a:chOff x="0" y="-123825"/>
            <a:chExt cx="14264187" cy="7118147"/>
          </a:xfrm>
        </p:grpSpPr>
        <p:sp>
          <p:nvSpPr>
            <p:cNvPr id="124" name="Google Shape;124;p3"/>
            <p:cNvSpPr/>
            <p:nvPr/>
          </p:nvSpPr>
          <p:spPr>
            <a:xfrm>
              <a:off x="0" y="0"/>
              <a:ext cx="14264187" cy="6994322"/>
            </a:xfrm>
            <a:custGeom>
              <a:avLst/>
              <a:gdLst/>
              <a:ahLst/>
              <a:cxnLst/>
              <a:rect l="l" t="t" r="r" b="b"/>
              <a:pathLst>
                <a:path w="14264187" h="6994322" extrusionOk="0">
                  <a:moveTo>
                    <a:pt x="0" y="0"/>
                  </a:moveTo>
                  <a:lnTo>
                    <a:pt x="14264187" y="0"/>
                  </a:lnTo>
                  <a:lnTo>
                    <a:pt x="14264187" y="6994322"/>
                  </a:lnTo>
                  <a:lnTo>
                    <a:pt x="0" y="6994322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>
              <a:noFill/>
            </a:ln>
          </p:spPr>
        </p:sp>
        <p:sp>
          <p:nvSpPr>
            <p:cNvPr id="125" name="Google Shape;125;p3"/>
            <p:cNvSpPr txBox="1"/>
            <p:nvPr/>
          </p:nvSpPr>
          <p:spPr>
            <a:xfrm>
              <a:off x="0" y="-123825"/>
              <a:ext cx="14264186" cy="711814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874295" marR="0" lvl="1" indent="-437147" algn="l" rtl="0">
                <a:lnSpc>
                  <a:spcPct val="13303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884"/>
                <a:buFont typeface="Arial"/>
                <a:buChar char="•"/>
              </a:pPr>
              <a:r>
                <a:rPr lang="ka-GE" sz="3884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აღწერეთ მდგრადობასთან და ადამიანის გარემოზე ზემოქმედებასთან დაკავშირებული ძირითადი ეთიკური კონცეფციები.</a:t>
              </a:r>
            </a:p>
            <a:p>
              <a:pPr marL="874295" marR="0" lvl="1" indent="-437147" algn="l" rtl="0">
                <a:lnSpc>
                  <a:spcPct val="13303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884"/>
                <a:buFont typeface="Arial"/>
                <a:buChar char="•"/>
              </a:pPr>
              <a:r>
                <a:rPr lang="ka-GE" sz="3884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განიხილეთ ყოველდღიური ცხოვრებისა და პროფესიული პრაქტიკის ძირითადი ეთიკური გამოწვევები და დილემები.</a:t>
              </a:r>
            </a:p>
            <a:p>
              <a:pPr marL="874295" marR="0" lvl="1" indent="-437147" algn="l" rtl="0">
                <a:lnSpc>
                  <a:spcPct val="13303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884"/>
                <a:buFont typeface="Arial"/>
                <a:buChar char="•"/>
              </a:pPr>
              <a:r>
                <a:rPr lang="ka-GE" sz="3884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გამოიყენეთ ეთიკური ჩარჩოები ადამიანის ქმედებების შედეგების გასაანალიზებლად.</a:t>
              </a:r>
              <a:endParaRPr dirty="0"/>
            </a:p>
          </p:txBody>
        </p:sp>
      </p:grpSp>
      <p:sp>
        <p:nvSpPr>
          <p:cNvPr id="126" name="Google Shape;126;p3"/>
          <p:cNvSpPr/>
          <p:nvPr/>
        </p:nvSpPr>
        <p:spPr>
          <a:xfrm flipH="1">
            <a:off x="12351623" y="4052076"/>
            <a:ext cx="4907677" cy="4692966"/>
          </a:xfrm>
          <a:custGeom>
            <a:avLst/>
            <a:gdLst/>
            <a:ahLst/>
            <a:cxnLst/>
            <a:rect l="l" t="t" r="r" b="b"/>
            <a:pathLst>
              <a:path w="4907677" h="4692966" extrusionOk="0">
                <a:moveTo>
                  <a:pt x="4907677" y="0"/>
                </a:moveTo>
                <a:lnTo>
                  <a:pt x="0" y="0"/>
                </a:lnTo>
                <a:lnTo>
                  <a:pt x="0" y="4692966"/>
                </a:lnTo>
                <a:lnTo>
                  <a:pt x="4907677" y="4692966"/>
                </a:lnTo>
                <a:lnTo>
                  <a:pt x="4907677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4"/>
          <p:cNvSpPr/>
          <p:nvPr/>
        </p:nvSpPr>
        <p:spPr>
          <a:xfrm>
            <a:off x="0" y="75838"/>
            <a:ext cx="4389696" cy="1166542"/>
          </a:xfrm>
          <a:custGeom>
            <a:avLst/>
            <a:gdLst/>
            <a:ahLst/>
            <a:cxnLst/>
            <a:rect l="l" t="t" r="r" b="b"/>
            <a:pathLst>
              <a:path w="4389696" h="1166542" extrusionOk="0">
                <a:moveTo>
                  <a:pt x="0" y="0"/>
                </a:moveTo>
                <a:lnTo>
                  <a:pt x="4389696" y="0"/>
                </a:lnTo>
                <a:lnTo>
                  <a:pt x="4389696" y="1166543"/>
                </a:lnTo>
                <a:lnTo>
                  <a:pt x="0" y="116654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t="-48129" r="-285594" b="-39985"/>
            </a:stretch>
          </a:blipFill>
          <a:ln>
            <a:noFill/>
          </a:ln>
        </p:spPr>
      </p:sp>
      <p:sp>
        <p:nvSpPr>
          <p:cNvPr id="136" name="Google Shape;136;p4" descr="Blue text on a black background  AI-generated content may be incorrect."/>
          <p:cNvSpPr/>
          <p:nvPr/>
        </p:nvSpPr>
        <p:spPr>
          <a:xfrm>
            <a:off x="6749560" y="35720"/>
            <a:ext cx="5228493" cy="1166542"/>
          </a:xfrm>
          <a:custGeom>
            <a:avLst/>
            <a:gdLst/>
            <a:ahLst/>
            <a:cxnLst/>
            <a:rect l="l" t="t" r="r" b="b"/>
            <a:pathLst>
              <a:path w="5228493" h="1166542" extrusionOk="0">
                <a:moveTo>
                  <a:pt x="0" y="0"/>
                </a:moveTo>
                <a:lnTo>
                  <a:pt x="5228493" y="0"/>
                </a:lnTo>
                <a:lnTo>
                  <a:pt x="5228493" y="1166542"/>
                </a:lnTo>
                <a:lnTo>
                  <a:pt x="0" y="116654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38"/>
            </a:stretch>
          </a:blipFill>
          <a:ln>
            <a:noFill/>
          </a:ln>
        </p:spPr>
      </p:sp>
      <p:grpSp>
        <p:nvGrpSpPr>
          <p:cNvPr id="137" name="Google Shape;137;p4"/>
          <p:cNvGrpSpPr/>
          <p:nvPr/>
        </p:nvGrpSpPr>
        <p:grpSpPr>
          <a:xfrm>
            <a:off x="2384619" y="743601"/>
            <a:ext cx="13958374" cy="3003068"/>
            <a:chOff x="-4715245" y="-1352967"/>
            <a:chExt cx="18611165" cy="4004093"/>
          </a:xfrm>
        </p:grpSpPr>
        <p:sp>
          <p:nvSpPr>
            <p:cNvPr id="138" name="Google Shape;138;p4"/>
            <p:cNvSpPr/>
            <p:nvPr/>
          </p:nvSpPr>
          <p:spPr>
            <a:xfrm>
              <a:off x="0" y="0"/>
              <a:ext cx="10503876" cy="2651126"/>
            </a:xfrm>
            <a:custGeom>
              <a:avLst/>
              <a:gdLst/>
              <a:ahLst/>
              <a:cxnLst/>
              <a:rect l="l" t="t" r="r" b="b"/>
              <a:pathLst>
                <a:path w="10503876" h="2651126" extrusionOk="0">
                  <a:moveTo>
                    <a:pt x="0" y="0"/>
                  </a:moveTo>
                  <a:lnTo>
                    <a:pt x="10503876" y="0"/>
                  </a:lnTo>
                  <a:lnTo>
                    <a:pt x="10503876" y="2651126"/>
                  </a:lnTo>
                  <a:lnTo>
                    <a:pt x="0" y="2651126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>
              <a:noFill/>
            </a:ln>
          </p:spPr>
        </p:sp>
        <p:sp>
          <p:nvSpPr>
            <p:cNvPr id="139" name="Google Shape;139;p4"/>
            <p:cNvSpPr txBox="1"/>
            <p:nvPr/>
          </p:nvSpPr>
          <p:spPr>
            <a:xfrm>
              <a:off x="-4715245" y="-1352967"/>
              <a:ext cx="18611165" cy="270827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08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ka-GE" sz="6500" b="1" i="0" u="sng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რატომ არის ეს მნიშვნელოვანი?</a:t>
              </a:r>
              <a:endParaRPr dirty="0"/>
            </a:p>
          </p:txBody>
        </p:sp>
      </p:grpSp>
      <p:grpSp>
        <p:nvGrpSpPr>
          <p:cNvPr id="140" name="Google Shape;140;p4"/>
          <p:cNvGrpSpPr/>
          <p:nvPr/>
        </p:nvGrpSpPr>
        <p:grpSpPr>
          <a:xfrm>
            <a:off x="219456" y="2581017"/>
            <a:ext cx="14941296" cy="5854870"/>
            <a:chOff x="-1432719" y="-1389775"/>
            <a:chExt cx="17466712" cy="7806493"/>
          </a:xfrm>
        </p:grpSpPr>
        <p:sp>
          <p:nvSpPr>
            <p:cNvPr id="141" name="Google Shape;141;p4"/>
            <p:cNvSpPr/>
            <p:nvPr/>
          </p:nvSpPr>
          <p:spPr>
            <a:xfrm>
              <a:off x="0" y="0"/>
              <a:ext cx="16033993" cy="6416718"/>
            </a:xfrm>
            <a:custGeom>
              <a:avLst/>
              <a:gdLst/>
              <a:ahLst/>
              <a:cxnLst/>
              <a:rect l="l" t="t" r="r" b="b"/>
              <a:pathLst>
                <a:path w="16033993" h="6416718" extrusionOk="0">
                  <a:moveTo>
                    <a:pt x="0" y="0"/>
                  </a:moveTo>
                  <a:lnTo>
                    <a:pt x="16033993" y="0"/>
                  </a:lnTo>
                  <a:lnTo>
                    <a:pt x="16033993" y="6416718"/>
                  </a:lnTo>
                  <a:lnTo>
                    <a:pt x="0" y="6416718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>
              <a:noFill/>
            </a:ln>
          </p:spPr>
        </p:sp>
        <p:sp>
          <p:nvSpPr>
            <p:cNvPr id="142" name="Google Shape;142;p4"/>
            <p:cNvSpPr txBox="1"/>
            <p:nvPr/>
          </p:nvSpPr>
          <p:spPr>
            <a:xfrm>
              <a:off x="-1432719" y="-1389775"/>
              <a:ext cx="17466710" cy="780649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855404" marR="0" lvl="1" indent="-427702" algn="l" rtl="0">
                <a:lnSpc>
                  <a:spcPct val="108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800"/>
                <a:buFont typeface="Arial"/>
                <a:buChar char="•"/>
              </a:pPr>
              <a:r>
                <a:rPr lang="ka-GE" sz="3800" b="1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გარემოზე ზემოქმედება: ჩვენი ქმედებები, განსაკუთრებით მოხმარება, ხელს უწყობს კლიმატის ცვლილებას, რესურსების შემცირებას და გარემოს დეგრადაციას.</a:t>
              </a:r>
            </a:p>
            <a:p>
              <a:pPr marL="855404" marR="0" lvl="1" indent="-427702" algn="l" rtl="0">
                <a:lnSpc>
                  <a:spcPct val="108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800"/>
                <a:buFont typeface="Arial"/>
                <a:buChar char="•"/>
              </a:pPr>
              <a:endParaRPr lang="ka-GE" sz="38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855404" marR="0" lvl="1" indent="-427702" algn="l" rtl="0">
                <a:lnSpc>
                  <a:spcPct val="108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800"/>
                <a:buFont typeface="Arial"/>
                <a:buChar char="•"/>
              </a:pPr>
              <a:r>
                <a:rPr lang="ka-GE" sz="3800" b="1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სოციალური შედეგები: ეთიკური არჩევანი გავლენას ახდენს სოციალურ თანასწორობაზე, ადამიანის უფლებებსა და მომავალ თაობებზე.</a:t>
              </a:r>
            </a:p>
            <a:p>
              <a:pPr marL="855404" marR="0" lvl="1" indent="-427702" algn="l" rtl="0">
                <a:lnSpc>
                  <a:spcPct val="108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800"/>
                <a:buFont typeface="Arial"/>
                <a:buChar char="•"/>
              </a:pPr>
              <a:endParaRPr lang="ka-GE" sz="38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855404" marR="0" lvl="1" indent="-427702" algn="l" rtl="0">
                <a:lnSpc>
                  <a:spcPct val="108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800"/>
                <a:buFont typeface="Arial"/>
                <a:buChar char="•"/>
              </a:pPr>
              <a:r>
                <a:rPr lang="ka-GE" sz="3800" b="1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გლობალური პასუხისმგებლობა: ამ საკითხების მოგვარება მოითხოვს კოლექტიურ ძალისხმევას პირადი არჩევანის გლობალური მდგრადი განვითარების მიზნებთან დაბალანსებისთვის.</a:t>
              </a:r>
              <a:endParaRPr sz="38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43" name="Google Shape;143;p4"/>
          <p:cNvSpPr/>
          <p:nvPr/>
        </p:nvSpPr>
        <p:spPr>
          <a:xfrm>
            <a:off x="13301202" y="-56444"/>
            <a:ext cx="4319337" cy="1350869"/>
          </a:xfrm>
          <a:custGeom>
            <a:avLst/>
            <a:gdLst/>
            <a:ahLst/>
            <a:cxnLst/>
            <a:rect l="l" t="t" r="r" b="b"/>
            <a:pathLst>
              <a:path w="4319337" h="1350869" extrusionOk="0">
                <a:moveTo>
                  <a:pt x="0" y="0"/>
                </a:moveTo>
                <a:lnTo>
                  <a:pt x="4319337" y="0"/>
                </a:lnTo>
                <a:lnTo>
                  <a:pt x="4319337" y="1350869"/>
                </a:lnTo>
                <a:lnTo>
                  <a:pt x="0" y="13508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144" name="Google Shape;144;p4"/>
          <p:cNvSpPr/>
          <p:nvPr/>
        </p:nvSpPr>
        <p:spPr>
          <a:xfrm>
            <a:off x="13551952" y="4213395"/>
            <a:ext cx="4100598" cy="4653160"/>
          </a:xfrm>
          <a:custGeom>
            <a:avLst/>
            <a:gdLst/>
            <a:ahLst/>
            <a:cxnLst/>
            <a:rect l="l" t="t" r="r" b="b"/>
            <a:pathLst>
              <a:path w="4100598" h="4653160" extrusionOk="0">
                <a:moveTo>
                  <a:pt x="0" y="0"/>
                </a:moveTo>
                <a:lnTo>
                  <a:pt x="4100598" y="0"/>
                </a:lnTo>
                <a:lnTo>
                  <a:pt x="4100598" y="4653160"/>
                </a:lnTo>
                <a:lnTo>
                  <a:pt x="0" y="465316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5"/>
          <p:cNvSpPr/>
          <p:nvPr/>
        </p:nvSpPr>
        <p:spPr>
          <a:xfrm>
            <a:off x="13416126" y="4330392"/>
            <a:ext cx="4871874" cy="4908689"/>
          </a:xfrm>
          <a:custGeom>
            <a:avLst/>
            <a:gdLst/>
            <a:ahLst/>
            <a:cxnLst/>
            <a:rect l="l" t="t" r="r" b="b"/>
            <a:pathLst>
              <a:path w="4871874" h="4908689" extrusionOk="0">
                <a:moveTo>
                  <a:pt x="0" y="0"/>
                </a:moveTo>
                <a:lnTo>
                  <a:pt x="4871875" y="0"/>
                </a:lnTo>
                <a:lnTo>
                  <a:pt x="4871875" y="4908689"/>
                </a:lnTo>
                <a:lnTo>
                  <a:pt x="0" y="490868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153" name="Google Shape;153;p5"/>
          <p:cNvSpPr/>
          <p:nvPr/>
        </p:nvSpPr>
        <p:spPr>
          <a:xfrm>
            <a:off x="0" y="75838"/>
            <a:ext cx="4389696" cy="1166542"/>
          </a:xfrm>
          <a:custGeom>
            <a:avLst/>
            <a:gdLst/>
            <a:ahLst/>
            <a:cxnLst/>
            <a:rect l="l" t="t" r="r" b="b"/>
            <a:pathLst>
              <a:path w="4389696" h="1166542" extrusionOk="0">
                <a:moveTo>
                  <a:pt x="0" y="0"/>
                </a:moveTo>
                <a:lnTo>
                  <a:pt x="4389696" y="0"/>
                </a:lnTo>
                <a:lnTo>
                  <a:pt x="4389696" y="1166543"/>
                </a:lnTo>
                <a:lnTo>
                  <a:pt x="0" y="116654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t="-48129" r="-285594" b="-39985"/>
            </a:stretch>
          </a:blipFill>
          <a:ln>
            <a:noFill/>
          </a:ln>
        </p:spPr>
      </p:sp>
      <p:sp>
        <p:nvSpPr>
          <p:cNvPr id="154" name="Google Shape;154;p5" descr="Blue text on a black background  AI-generated content may be incorrect."/>
          <p:cNvSpPr/>
          <p:nvPr/>
        </p:nvSpPr>
        <p:spPr>
          <a:xfrm>
            <a:off x="6749560" y="35720"/>
            <a:ext cx="5228493" cy="1166542"/>
          </a:xfrm>
          <a:custGeom>
            <a:avLst/>
            <a:gdLst/>
            <a:ahLst/>
            <a:cxnLst/>
            <a:rect l="l" t="t" r="r" b="b"/>
            <a:pathLst>
              <a:path w="5228493" h="1166542" extrusionOk="0">
                <a:moveTo>
                  <a:pt x="0" y="0"/>
                </a:moveTo>
                <a:lnTo>
                  <a:pt x="5228493" y="0"/>
                </a:lnTo>
                <a:lnTo>
                  <a:pt x="5228493" y="1166542"/>
                </a:lnTo>
                <a:lnTo>
                  <a:pt x="0" y="116654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-38"/>
            </a:stretch>
          </a:blipFill>
          <a:ln>
            <a:noFill/>
          </a:ln>
        </p:spPr>
      </p:sp>
      <p:grpSp>
        <p:nvGrpSpPr>
          <p:cNvPr id="155" name="Google Shape;155;p5"/>
          <p:cNvGrpSpPr/>
          <p:nvPr/>
        </p:nvGrpSpPr>
        <p:grpSpPr>
          <a:xfrm>
            <a:off x="3132027" y="902895"/>
            <a:ext cx="12023946" cy="1395057"/>
            <a:chOff x="-1873324" y="-809020"/>
            <a:chExt cx="16031928" cy="1860074"/>
          </a:xfrm>
        </p:grpSpPr>
        <p:sp>
          <p:nvSpPr>
            <p:cNvPr id="156" name="Google Shape;156;p5"/>
            <p:cNvSpPr/>
            <p:nvPr/>
          </p:nvSpPr>
          <p:spPr>
            <a:xfrm>
              <a:off x="-1873324" y="-809020"/>
              <a:ext cx="15571612" cy="1599352"/>
            </a:xfrm>
            <a:custGeom>
              <a:avLst/>
              <a:gdLst/>
              <a:ahLst/>
              <a:cxnLst/>
              <a:rect l="l" t="t" r="r" b="b"/>
              <a:pathLst>
                <a:path w="13698460" h="1599353" extrusionOk="0">
                  <a:moveTo>
                    <a:pt x="0" y="0"/>
                  </a:moveTo>
                  <a:lnTo>
                    <a:pt x="13698460" y="0"/>
                  </a:lnTo>
                  <a:lnTo>
                    <a:pt x="13698460" y="1599353"/>
                  </a:lnTo>
                  <a:lnTo>
                    <a:pt x="0" y="1599353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>
              <a:noFill/>
            </a:ln>
          </p:spPr>
        </p:sp>
        <p:sp>
          <p:nvSpPr>
            <p:cNvPr id="157" name="Google Shape;157;p5"/>
            <p:cNvSpPr txBox="1"/>
            <p:nvPr/>
          </p:nvSpPr>
          <p:spPr>
            <a:xfrm>
              <a:off x="-1873324" y="-605547"/>
              <a:ext cx="16031928" cy="16566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l" rtl="0">
                <a:lnSpc>
                  <a:spcPct val="108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ka-GE" sz="6500" b="1" i="0" u="sng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ამ თემის ძირითადი საკითხები</a:t>
              </a:r>
              <a:endParaRPr dirty="0"/>
            </a:p>
          </p:txBody>
        </p:sp>
      </p:grpSp>
      <p:grpSp>
        <p:nvGrpSpPr>
          <p:cNvPr id="158" name="Google Shape;158;p5"/>
          <p:cNvGrpSpPr/>
          <p:nvPr/>
        </p:nvGrpSpPr>
        <p:grpSpPr>
          <a:xfrm>
            <a:off x="554949" y="2406369"/>
            <a:ext cx="14345475" cy="6804151"/>
            <a:chOff x="0" y="-598083"/>
            <a:chExt cx="16297646" cy="9072201"/>
          </a:xfrm>
        </p:grpSpPr>
        <p:sp>
          <p:nvSpPr>
            <p:cNvPr id="159" name="Google Shape;159;p5"/>
            <p:cNvSpPr/>
            <p:nvPr/>
          </p:nvSpPr>
          <p:spPr>
            <a:xfrm>
              <a:off x="0" y="0"/>
              <a:ext cx="16297646" cy="8474118"/>
            </a:xfrm>
            <a:custGeom>
              <a:avLst/>
              <a:gdLst/>
              <a:ahLst/>
              <a:cxnLst/>
              <a:rect l="l" t="t" r="r" b="b"/>
              <a:pathLst>
                <a:path w="16297646" h="8474118" extrusionOk="0">
                  <a:moveTo>
                    <a:pt x="0" y="0"/>
                  </a:moveTo>
                  <a:lnTo>
                    <a:pt x="16297646" y="0"/>
                  </a:lnTo>
                  <a:lnTo>
                    <a:pt x="16297646" y="8474118"/>
                  </a:lnTo>
                  <a:lnTo>
                    <a:pt x="0" y="8474118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>
              <a:noFill/>
            </a:ln>
          </p:spPr>
        </p:sp>
        <p:sp>
          <p:nvSpPr>
            <p:cNvPr id="160" name="Google Shape;160;p5"/>
            <p:cNvSpPr txBox="1"/>
            <p:nvPr/>
          </p:nvSpPr>
          <p:spPr>
            <a:xfrm>
              <a:off x="0" y="-598083"/>
              <a:ext cx="16297500" cy="8512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842620" marR="0" lvl="1" indent="-421310" algn="l" rtl="0">
                <a:lnSpc>
                  <a:spcPct val="108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800"/>
                <a:buFont typeface="Arial"/>
                <a:buChar char="•"/>
              </a:pPr>
              <a:r>
                <a:rPr lang="ka-GE" sz="3200" b="1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ჭარბი მოხმარება: რესურსებზე მზარდი მოთხოვნა და შედეგად წარმოქმნილი ნარჩენები არამდგრადია.</a:t>
              </a:r>
            </a:p>
            <a:p>
              <a:pPr marL="842620" marR="0" lvl="1" indent="-421310" algn="l" rtl="0">
                <a:lnSpc>
                  <a:spcPct val="108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800"/>
                <a:buFont typeface="Arial"/>
                <a:buChar char="•"/>
              </a:pPr>
              <a:endParaRPr lang="ka-GE" sz="32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842620" marR="0" lvl="1" indent="-421310" algn="l" rtl="0">
                <a:lnSpc>
                  <a:spcPct val="108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800"/>
                <a:buFont typeface="Arial"/>
                <a:buChar char="•"/>
              </a:pPr>
              <a:r>
                <a:rPr lang="ka-GE" sz="3200" b="1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გარემოს დეგრადაცია: ისეთი აქტივობები, როგორიცაა ტყეების გაჩეხვა, დაბინძურება და ზედმეტი თევზჭერა, საფრთხეს უქმნის ბიომრავალფეროვნებას და ეკოსისტემებს.</a:t>
              </a:r>
            </a:p>
            <a:p>
              <a:pPr marL="842620" marR="0" lvl="1" indent="-421310" algn="l" rtl="0">
                <a:lnSpc>
                  <a:spcPct val="108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800"/>
                <a:buFont typeface="Arial"/>
                <a:buChar char="•"/>
              </a:pPr>
              <a:endParaRPr lang="ka-GE" sz="32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842620" marR="0" lvl="1" indent="-421310" algn="l" rtl="0">
                <a:lnSpc>
                  <a:spcPct val="108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800"/>
                <a:buFont typeface="Arial"/>
                <a:buChar char="•"/>
              </a:pPr>
              <a:r>
                <a:rPr lang="ka-GE" sz="3200" b="1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ციფრული პასუხისმგებლობა: ტექნოლოგიების სწრაფი ზრდა ეთიკურ შეშფოთებას იწვევს კონფიდენციალურობასთან, მონაცემთა გამოყენებასთან და ხელოვნურ ინტელექტთან დაკავშირებით.</a:t>
              </a:r>
            </a:p>
            <a:p>
              <a:pPr marL="842620" marR="0" lvl="1" indent="-421310" algn="l" rtl="0">
                <a:lnSpc>
                  <a:spcPct val="108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800"/>
                <a:buFont typeface="Arial"/>
                <a:buChar char="•"/>
              </a:pPr>
              <a:endParaRPr lang="ka-GE" sz="32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842620" marR="0" lvl="1" indent="-421310" algn="l" rtl="0">
                <a:lnSpc>
                  <a:spcPct val="108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800"/>
                <a:buFont typeface="Arial"/>
                <a:buChar char="•"/>
              </a:pPr>
              <a:r>
                <a:rPr lang="ka-GE" sz="3200" b="1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სოციალური უთანასწორობა: ეთიკური საკითხები წარმოიქმნება მაშინ, როდესაც გარკვეული ჯგუფები არაპროპორციულად იკისრებენ გარემოსდაცვითი და ტექნოლოგიური ცვლილებების ხარჯებს.</a:t>
              </a:r>
              <a:endParaRPr sz="32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61" name="Google Shape;161;p5"/>
          <p:cNvSpPr/>
          <p:nvPr/>
        </p:nvSpPr>
        <p:spPr>
          <a:xfrm>
            <a:off x="13384161" y="-16325"/>
            <a:ext cx="4319337" cy="1350869"/>
          </a:xfrm>
          <a:custGeom>
            <a:avLst/>
            <a:gdLst/>
            <a:ahLst/>
            <a:cxnLst/>
            <a:rect l="l" t="t" r="r" b="b"/>
            <a:pathLst>
              <a:path w="4319337" h="1350869" extrusionOk="0">
                <a:moveTo>
                  <a:pt x="0" y="0"/>
                </a:moveTo>
                <a:lnTo>
                  <a:pt x="4319337" y="0"/>
                </a:lnTo>
                <a:lnTo>
                  <a:pt x="4319337" y="1350869"/>
                </a:lnTo>
                <a:lnTo>
                  <a:pt x="0" y="13508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7" name="Google Shape;167;p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22860"/>
            <a:ext cx="18288000" cy="10241280"/>
          </a:xfrm>
          <a:prstGeom prst="rect">
            <a:avLst/>
          </a:prstGeom>
          <a:noFill/>
          <a:ln>
            <a:noFill/>
          </a:ln>
        </p:spPr>
      </p:pic>
      <p:sp>
        <p:nvSpPr>
          <p:cNvPr id="168" name="Google Shape;168;p6"/>
          <p:cNvSpPr txBox="1">
            <a:spLocks noGrp="1"/>
          </p:cNvSpPr>
          <p:nvPr>
            <p:ph type="ctrTitle"/>
          </p:nvPr>
        </p:nvSpPr>
        <p:spPr>
          <a:xfrm>
            <a:off x="2707105" y="2757317"/>
            <a:ext cx="12873789" cy="4772365"/>
          </a:xfrm>
          <a:prstGeom prst="rect">
            <a:avLst/>
          </a:prstGeom>
          <a:solidFill>
            <a:srgbClr val="0D243B">
              <a:alpha val="24705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Arial"/>
              <a:buNone/>
            </a:pPr>
            <a:r>
              <a:rPr lang="ka-GE" sz="10800" b="1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პრობლემის გასაგებად ინსტრუმენტები</a:t>
            </a:r>
            <a:endParaRPr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7"/>
          <p:cNvSpPr/>
          <p:nvPr/>
        </p:nvSpPr>
        <p:spPr>
          <a:xfrm>
            <a:off x="0" y="75838"/>
            <a:ext cx="4389696" cy="1166542"/>
          </a:xfrm>
          <a:custGeom>
            <a:avLst/>
            <a:gdLst/>
            <a:ahLst/>
            <a:cxnLst/>
            <a:rect l="l" t="t" r="r" b="b"/>
            <a:pathLst>
              <a:path w="4389696" h="1166542" extrusionOk="0">
                <a:moveTo>
                  <a:pt x="0" y="0"/>
                </a:moveTo>
                <a:lnTo>
                  <a:pt x="4389696" y="0"/>
                </a:lnTo>
                <a:lnTo>
                  <a:pt x="4389696" y="1166543"/>
                </a:lnTo>
                <a:lnTo>
                  <a:pt x="0" y="116654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t="-48129" r="-285594" b="-39985"/>
            </a:stretch>
          </a:blipFill>
          <a:ln>
            <a:noFill/>
          </a:ln>
        </p:spPr>
      </p:sp>
      <p:sp>
        <p:nvSpPr>
          <p:cNvPr id="178" name="Google Shape;178;p7" descr="Blue text on a black background  AI-generated content may be incorrect."/>
          <p:cNvSpPr/>
          <p:nvPr/>
        </p:nvSpPr>
        <p:spPr>
          <a:xfrm>
            <a:off x="6749560" y="35720"/>
            <a:ext cx="5228493" cy="1166542"/>
          </a:xfrm>
          <a:custGeom>
            <a:avLst/>
            <a:gdLst/>
            <a:ahLst/>
            <a:cxnLst/>
            <a:rect l="l" t="t" r="r" b="b"/>
            <a:pathLst>
              <a:path w="5228493" h="1166542" extrusionOk="0">
                <a:moveTo>
                  <a:pt x="0" y="0"/>
                </a:moveTo>
                <a:lnTo>
                  <a:pt x="5228493" y="0"/>
                </a:lnTo>
                <a:lnTo>
                  <a:pt x="5228493" y="1166542"/>
                </a:lnTo>
                <a:lnTo>
                  <a:pt x="0" y="116654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38"/>
            </a:stretch>
          </a:blipFill>
          <a:ln>
            <a:noFill/>
          </a:ln>
        </p:spPr>
      </p:sp>
      <p:grpSp>
        <p:nvGrpSpPr>
          <p:cNvPr id="179" name="Google Shape;179;p7"/>
          <p:cNvGrpSpPr/>
          <p:nvPr/>
        </p:nvGrpSpPr>
        <p:grpSpPr>
          <a:xfrm>
            <a:off x="1319675" y="838308"/>
            <a:ext cx="15059894" cy="2031206"/>
            <a:chOff x="0" y="-57150"/>
            <a:chExt cx="18219533" cy="2708276"/>
          </a:xfrm>
        </p:grpSpPr>
        <p:sp>
          <p:nvSpPr>
            <p:cNvPr id="180" name="Google Shape;180;p7"/>
            <p:cNvSpPr/>
            <p:nvPr/>
          </p:nvSpPr>
          <p:spPr>
            <a:xfrm>
              <a:off x="0" y="0"/>
              <a:ext cx="18219533" cy="2651126"/>
            </a:xfrm>
            <a:custGeom>
              <a:avLst/>
              <a:gdLst/>
              <a:ahLst/>
              <a:cxnLst/>
              <a:rect l="l" t="t" r="r" b="b"/>
              <a:pathLst>
                <a:path w="18219533" h="2651126" extrusionOk="0">
                  <a:moveTo>
                    <a:pt x="0" y="0"/>
                  </a:moveTo>
                  <a:lnTo>
                    <a:pt x="18219533" y="0"/>
                  </a:lnTo>
                  <a:lnTo>
                    <a:pt x="18219533" y="2651126"/>
                  </a:lnTo>
                  <a:lnTo>
                    <a:pt x="0" y="2651126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>
              <a:noFill/>
            </a:ln>
          </p:spPr>
        </p:sp>
        <p:sp>
          <p:nvSpPr>
            <p:cNvPr id="181" name="Google Shape;181;p7"/>
            <p:cNvSpPr txBox="1"/>
            <p:nvPr/>
          </p:nvSpPr>
          <p:spPr>
            <a:xfrm>
              <a:off x="0" y="-57150"/>
              <a:ext cx="18219533" cy="270827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l" rtl="0">
                <a:lnSpc>
                  <a:spcPct val="108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ka-GE" sz="6500" b="1" i="0" u="sng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პრობლემის გასაგებად ინსტრუმენტები</a:t>
              </a:r>
              <a:endParaRPr dirty="0"/>
            </a:p>
          </p:txBody>
        </p:sp>
      </p:grpSp>
      <p:grpSp>
        <p:nvGrpSpPr>
          <p:cNvPr id="182" name="Google Shape;182;p7"/>
          <p:cNvGrpSpPr/>
          <p:nvPr/>
        </p:nvGrpSpPr>
        <p:grpSpPr>
          <a:xfrm>
            <a:off x="350229" y="2869514"/>
            <a:ext cx="12798661" cy="6517767"/>
            <a:chOff x="0" y="-38100"/>
            <a:chExt cx="15454173" cy="8690356"/>
          </a:xfrm>
        </p:grpSpPr>
        <p:sp>
          <p:nvSpPr>
            <p:cNvPr id="183" name="Google Shape;183;p7"/>
            <p:cNvSpPr/>
            <p:nvPr/>
          </p:nvSpPr>
          <p:spPr>
            <a:xfrm>
              <a:off x="0" y="0"/>
              <a:ext cx="15454173" cy="8652256"/>
            </a:xfrm>
            <a:custGeom>
              <a:avLst/>
              <a:gdLst/>
              <a:ahLst/>
              <a:cxnLst/>
              <a:rect l="l" t="t" r="r" b="b"/>
              <a:pathLst>
                <a:path w="15454173" h="8652256" extrusionOk="0">
                  <a:moveTo>
                    <a:pt x="0" y="0"/>
                  </a:moveTo>
                  <a:lnTo>
                    <a:pt x="15454173" y="0"/>
                  </a:lnTo>
                  <a:lnTo>
                    <a:pt x="15454173" y="8652256"/>
                  </a:lnTo>
                  <a:lnTo>
                    <a:pt x="0" y="8652256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>
              <a:noFill/>
            </a:ln>
          </p:spPr>
        </p:sp>
        <p:sp>
          <p:nvSpPr>
            <p:cNvPr id="184" name="Google Shape;184;p7"/>
            <p:cNvSpPr txBox="1"/>
            <p:nvPr/>
          </p:nvSpPr>
          <p:spPr>
            <a:xfrm>
              <a:off x="0" y="-38100"/>
              <a:ext cx="15454173" cy="869035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8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ka-GE" sz="4200" b="1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ეთიკური ჩარჩოები</a:t>
              </a:r>
            </a:p>
            <a:p>
              <a:pPr marL="0" marR="0" lvl="0" indent="0" algn="l" rtl="0">
                <a:lnSpc>
                  <a:spcPct val="108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ka-GE" sz="4200" b="1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ეთიკური დილემების გასაანალიზებლად, ჩვენ ვიყენებთ სხვადასხვა ფილოსოფიურ ჩარჩოებს:</a:t>
              </a:r>
              <a:endParaRPr lang="ka-GE" sz="42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931316" marR="0" lvl="1" indent="-465658" algn="l" rtl="0">
                <a:lnSpc>
                  <a:spcPct val="108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200"/>
                <a:buFont typeface="Arial"/>
                <a:buChar char="•"/>
              </a:pPr>
              <a:r>
                <a:rPr lang="ka-GE" sz="4200" b="1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უტილიტარიზმი: ფოკუსირებულია უდიდესი რაოდენობისთვის უდიდეს სიკეთეზე.</a:t>
              </a:r>
            </a:p>
            <a:p>
              <a:pPr marL="931316" marR="0" lvl="1" indent="-465658" algn="l" rtl="0">
                <a:lnSpc>
                  <a:spcPct val="108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200"/>
                <a:buFont typeface="Arial"/>
                <a:buChar char="•"/>
              </a:pPr>
              <a:r>
                <a:rPr lang="ka-GE" sz="4200" b="1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დეონტოლოგია: შედეგებზე მეტად ხაზს უსვამს მოვალეობას და მორალურ პრინციპებს.</a:t>
              </a:r>
            </a:p>
            <a:p>
              <a:pPr marL="931316" marR="0" lvl="1" indent="-465658" algn="l" rtl="0">
                <a:lnSpc>
                  <a:spcPct val="108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200"/>
                <a:buFont typeface="Arial"/>
                <a:buChar char="•"/>
              </a:pPr>
              <a:r>
                <a:rPr lang="ka-GE" sz="4200" b="1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სათნოების ეთიკა: ფოკუსირებულია მორალურ ხასიათსა და სათნო ქცევაზე.</a:t>
              </a:r>
              <a:endParaRPr sz="42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85" name="Google Shape;185;p7"/>
          <p:cNvSpPr/>
          <p:nvPr/>
        </p:nvSpPr>
        <p:spPr>
          <a:xfrm>
            <a:off x="13429460" y="-25850"/>
            <a:ext cx="4319337" cy="1350869"/>
          </a:xfrm>
          <a:custGeom>
            <a:avLst/>
            <a:gdLst/>
            <a:ahLst/>
            <a:cxnLst/>
            <a:rect l="l" t="t" r="r" b="b"/>
            <a:pathLst>
              <a:path w="4319337" h="1350869" extrusionOk="0">
                <a:moveTo>
                  <a:pt x="0" y="0"/>
                </a:moveTo>
                <a:lnTo>
                  <a:pt x="4319337" y="0"/>
                </a:lnTo>
                <a:lnTo>
                  <a:pt x="4319337" y="1350869"/>
                </a:lnTo>
                <a:lnTo>
                  <a:pt x="0" y="13508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186" name="Google Shape;186;p7"/>
          <p:cNvSpPr/>
          <p:nvPr/>
        </p:nvSpPr>
        <p:spPr>
          <a:xfrm>
            <a:off x="12910305" y="4414009"/>
            <a:ext cx="4924311" cy="4844291"/>
          </a:xfrm>
          <a:custGeom>
            <a:avLst/>
            <a:gdLst/>
            <a:ahLst/>
            <a:cxnLst/>
            <a:rect l="l" t="t" r="r" b="b"/>
            <a:pathLst>
              <a:path w="4924311" h="4844291" extrusionOk="0">
                <a:moveTo>
                  <a:pt x="0" y="0"/>
                </a:moveTo>
                <a:lnTo>
                  <a:pt x="4924311" y="0"/>
                </a:lnTo>
                <a:lnTo>
                  <a:pt x="4924311" y="4844291"/>
                </a:lnTo>
                <a:lnTo>
                  <a:pt x="0" y="484429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8"/>
          <p:cNvSpPr/>
          <p:nvPr/>
        </p:nvSpPr>
        <p:spPr>
          <a:xfrm>
            <a:off x="12960235" y="3864210"/>
            <a:ext cx="4713087" cy="5394090"/>
          </a:xfrm>
          <a:custGeom>
            <a:avLst/>
            <a:gdLst/>
            <a:ahLst/>
            <a:cxnLst/>
            <a:rect l="l" t="t" r="r" b="b"/>
            <a:pathLst>
              <a:path w="4713087" h="5394090" extrusionOk="0">
                <a:moveTo>
                  <a:pt x="0" y="0"/>
                </a:moveTo>
                <a:lnTo>
                  <a:pt x="4713087" y="0"/>
                </a:lnTo>
                <a:lnTo>
                  <a:pt x="4713087" y="5394090"/>
                </a:lnTo>
                <a:lnTo>
                  <a:pt x="0" y="539409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195" name="Google Shape;195;p8"/>
          <p:cNvSpPr/>
          <p:nvPr/>
        </p:nvSpPr>
        <p:spPr>
          <a:xfrm>
            <a:off x="0" y="75838"/>
            <a:ext cx="4389696" cy="1166542"/>
          </a:xfrm>
          <a:custGeom>
            <a:avLst/>
            <a:gdLst/>
            <a:ahLst/>
            <a:cxnLst/>
            <a:rect l="l" t="t" r="r" b="b"/>
            <a:pathLst>
              <a:path w="4389696" h="1166542" extrusionOk="0">
                <a:moveTo>
                  <a:pt x="0" y="0"/>
                </a:moveTo>
                <a:lnTo>
                  <a:pt x="4389696" y="0"/>
                </a:lnTo>
                <a:lnTo>
                  <a:pt x="4389696" y="1166543"/>
                </a:lnTo>
                <a:lnTo>
                  <a:pt x="0" y="116654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t="-48129" r="-285594" b="-39985"/>
            </a:stretch>
          </a:blipFill>
          <a:ln>
            <a:noFill/>
          </a:ln>
        </p:spPr>
      </p:sp>
      <p:sp>
        <p:nvSpPr>
          <p:cNvPr id="196" name="Google Shape;196;p8" descr="Blue text on a black background  AI-generated content may be incorrect."/>
          <p:cNvSpPr/>
          <p:nvPr/>
        </p:nvSpPr>
        <p:spPr>
          <a:xfrm>
            <a:off x="6749560" y="35720"/>
            <a:ext cx="5228493" cy="1166542"/>
          </a:xfrm>
          <a:custGeom>
            <a:avLst/>
            <a:gdLst/>
            <a:ahLst/>
            <a:cxnLst/>
            <a:rect l="l" t="t" r="r" b="b"/>
            <a:pathLst>
              <a:path w="5228493" h="1166542" extrusionOk="0">
                <a:moveTo>
                  <a:pt x="0" y="0"/>
                </a:moveTo>
                <a:lnTo>
                  <a:pt x="5228493" y="0"/>
                </a:lnTo>
                <a:lnTo>
                  <a:pt x="5228493" y="1166542"/>
                </a:lnTo>
                <a:lnTo>
                  <a:pt x="0" y="116654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-38"/>
            </a:stretch>
          </a:blipFill>
          <a:ln>
            <a:noFill/>
          </a:ln>
        </p:spPr>
      </p:sp>
      <p:grpSp>
        <p:nvGrpSpPr>
          <p:cNvPr id="197" name="Google Shape;197;p8"/>
          <p:cNvGrpSpPr/>
          <p:nvPr/>
        </p:nvGrpSpPr>
        <p:grpSpPr>
          <a:xfrm>
            <a:off x="1817523" y="792158"/>
            <a:ext cx="15092565" cy="2593784"/>
            <a:chOff x="-1227616" y="-807251"/>
            <a:chExt cx="20123420" cy="3458377"/>
          </a:xfrm>
        </p:grpSpPr>
        <p:sp>
          <p:nvSpPr>
            <p:cNvPr id="198" name="Google Shape;198;p8"/>
            <p:cNvSpPr/>
            <p:nvPr/>
          </p:nvSpPr>
          <p:spPr>
            <a:xfrm>
              <a:off x="0" y="0"/>
              <a:ext cx="17668193" cy="2651126"/>
            </a:xfrm>
            <a:custGeom>
              <a:avLst/>
              <a:gdLst/>
              <a:ahLst/>
              <a:cxnLst/>
              <a:rect l="l" t="t" r="r" b="b"/>
              <a:pathLst>
                <a:path w="17668193" h="2651126" extrusionOk="0">
                  <a:moveTo>
                    <a:pt x="0" y="0"/>
                  </a:moveTo>
                  <a:lnTo>
                    <a:pt x="17668193" y="0"/>
                  </a:lnTo>
                  <a:lnTo>
                    <a:pt x="17668193" y="2651126"/>
                  </a:lnTo>
                  <a:lnTo>
                    <a:pt x="0" y="2651126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>
              <a:noFill/>
            </a:ln>
          </p:spPr>
        </p:sp>
        <p:sp>
          <p:nvSpPr>
            <p:cNvPr id="199" name="Google Shape;199;p8"/>
            <p:cNvSpPr txBox="1"/>
            <p:nvPr/>
          </p:nvSpPr>
          <p:spPr>
            <a:xfrm>
              <a:off x="-1227616" y="-807251"/>
              <a:ext cx="20123420" cy="270827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l" rtl="0">
                <a:lnSpc>
                  <a:spcPct val="108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ka-GE" sz="6500" b="1" i="0" u="sng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პრობლემის გასაგებად ინსტრუმენტები</a:t>
              </a:r>
              <a:endParaRPr dirty="0"/>
            </a:p>
          </p:txBody>
        </p:sp>
      </p:grpSp>
      <p:grpSp>
        <p:nvGrpSpPr>
          <p:cNvPr id="200" name="Google Shape;200;p8"/>
          <p:cNvGrpSpPr/>
          <p:nvPr/>
        </p:nvGrpSpPr>
        <p:grpSpPr>
          <a:xfrm>
            <a:off x="631169" y="2506939"/>
            <a:ext cx="12868893" cy="8054161"/>
            <a:chOff x="0" y="-1324625"/>
            <a:chExt cx="16589750" cy="10738881"/>
          </a:xfrm>
        </p:grpSpPr>
        <p:sp>
          <p:nvSpPr>
            <p:cNvPr id="201" name="Google Shape;201;p8"/>
            <p:cNvSpPr/>
            <p:nvPr/>
          </p:nvSpPr>
          <p:spPr>
            <a:xfrm>
              <a:off x="0" y="0"/>
              <a:ext cx="16589750" cy="9414256"/>
            </a:xfrm>
            <a:custGeom>
              <a:avLst/>
              <a:gdLst/>
              <a:ahLst/>
              <a:cxnLst/>
              <a:rect l="l" t="t" r="r" b="b"/>
              <a:pathLst>
                <a:path w="16589750" h="9414256" extrusionOk="0">
                  <a:moveTo>
                    <a:pt x="0" y="0"/>
                  </a:moveTo>
                  <a:lnTo>
                    <a:pt x="16589750" y="0"/>
                  </a:lnTo>
                  <a:lnTo>
                    <a:pt x="16589750" y="9414256"/>
                  </a:lnTo>
                  <a:lnTo>
                    <a:pt x="0" y="9414256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>
              <a:noFill/>
            </a:ln>
          </p:spPr>
        </p:sp>
        <p:sp>
          <p:nvSpPr>
            <p:cNvPr id="202" name="Google Shape;202;p8"/>
            <p:cNvSpPr txBox="1"/>
            <p:nvPr/>
          </p:nvSpPr>
          <p:spPr>
            <a:xfrm>
              <a:off x="0" y="-1324625"/>
              <a:ext cx="16589750" cy="945235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8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ka-GE" sz="3600" b="1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შემთხვევის ანალიზი</a:t>
              </a:r>
            </a:p>
            <a:p>
              <a:pPr marL="0" marR="0" lvl="0" indent="0" algn="l" rtl="0">
                <a:lnSpc>
                  <a:spcPct val="108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ka-GE" sz="3600" b="1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რეალური ცხოვრებისეული მაგალითები გვეხმარება ეთიკური თეორიის გამოყენებაში ხელშესახებ სიტუაციებში:</a:t>
              </a:r>
              <a:endParaRPr lang="en-US" sz="36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l" rtl="0">
                <a:lnSpc>
                  <a:spcPct val="108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ka-GE" sz="3600" b="1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ტყეების გაჩეხვა: ტყეების განადგურება ეკონომიკური სარგებლის მიზნით და მისი გარემოზე ზემოქმედება.</a:t>
              </a:r>
            </a:p>
            <a:p>
              <a:pPr marL="0" marR="0" lvl="0" indent="0" algn="l" rtl="0">
                <a:lnSpc>
                  <a:spcPct val="108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ka-GE" sz="3600" b="1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სწრაფი მოდა: </a:t>
              </a:r>
              <a:endParaRPr lang="en-US" sz="36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l" rtl="0">
                <a:lnSpc>
                  <a:spcPct val="108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ka-GE" sz="3600" b="1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ეთიკური საკითხები, რომლებიც დაკავშირებულია შრომის ექსპლუატაციასთან და გარემოს დეგრადაციასთან მოდის ინდუსტრიაში.</a:t>
              </a:r>
            </a:p>
            <a:p>
              <a:pPr marL="0" marR="0" lvl="0" indent="0" algn="l" rtl="0">
                <a:lnSpc>
                  <a:spcPct val="108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ka-GE" sz="3600" b="1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ხელოვნური ინტელექტი: ეთიკური საკითხები ხელოვნურ ინტელექტში, მათ შორის კონფიდენციალურობის საკითხები და დასაქმებაზე ზემოქმედება.</a:t>
              </a:r>
              <a:endParaRPr sz="36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03" name="Google Shape;203;p8"/>
          <p:cNvSpPr/>
          <p:nvPr/>
        </p:nvSpPr>
        <p:spPr>
          <a:xfrm>
            <a:off x="13716000" y="12677"/>
            <a:ext cx="4319337" cy="1350869"/>
          </a:xfrm>
          <a:custGeom>
            <a:avLst/>
            <a:gdLst/>
            <a:ahLst/>
            <a:cxnLst/>
            <a:rect l="l" t="t" r="r" b="b"/>
            <a:pathLst>
              <a:path w="4319337" h="1350869" extrusionOk="0">
                <a:moveTo>
                  <a:pt x="0" y="0"/>
                </a:moveTo>
                <a:lnTo>
                  <a:pt x="4319337" y="0"/>
                </a:lnTo>
                <a:lnTo>
                  <a:pt x="4319337" y="1350868"/>
                </a:lnTo>
                <a:lnTo>
                  <a:pt x="0" y="135086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9"/>
          <p:cNvSpPr/>
          <p:nvPr/>
        </p:nvSpPr>
        <p:spPr>
          <a:xfrm>
            <a:off x="13025352" y="3912108"/>
            <a:ext cx="4531345" cy="5200970"/>
          </a:xfrm>
          <a:custGeom>
            <a:avLst/>
            <a:gdLst/>
            <a:ahLst/>
            <a:cxnLst/>
            <a:rect l="l" t="t" r="r" b="b"/>
            <a:pathLst>
              <a:path w="4531345" h="5200970" extrusionOk="0">
                <a:moveTo>
                  <a:pt x="0" y="0"/>
                </a:moveTo>
                <a:lnTo>
                  <a:pt x="4531344" y="0"/>
                </a:lnTo>
                <a:lnTo>
                  <a:pt x="4531344" y="5200970"/>
                </a:lnTo>
                <a:lnTo>
                  <a:pt x="0" y="520097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213" name="Google Shape;213;p9"/>
          <p:cNvSpPr/>
          <p:nvPr/>
        </p:nvSpPr>
        <p:spPr>
          <a:xfrm>
            <a:off x="0" y="75838"/>
            <a:ext cx="4389696" cy="1166542"/>
          </a:xfrm>
          <a:custGeom>
            <a:avLst/>
            <a:gdLst/>
            <a:ahLst/>
            <a:cxnLst/>
            <a:rect l="l" t="t" r="r" b="b"/>
            <a:pathLst>
              <a:path w="4389696" h="1166542" extrusionOk="0">
                <a:moveTo>
                  <a:pt x="0" y="0"/>
                </a:moveTo>
                <a:lnTo>
                  <a:pt x="4389696" y="0"/>
                </a:lnTo>
                <a:lnTo>
                  <a:pt x="4389696" y="1166543"/>
                </a:lnTo>
                <a:lnTo>
                  <a:pt x="0" y="116654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t="-48129" r="-285594" b="-39985"/>
            </a:stretch>
          </a:blipFill>
          <a:ln>
            <a:noFill/>
          </a:ln>
        </p:spPr>
      </p:sp>
      <p:sp>
        <p:nvSpPr>
          <p:cNvPr id="214" name="Google Shape;214;p9" descr="Blue text on a black background  AI-generated content may be incorrect."/>
          <p:cNvSpPr/>
          <p:nvPr/>
        </p:nvSpPr>
        <p:spPr>
          <a:xfrm>
            <a:off x="6749560" y="35720"/>
            <a:ext cx="5228493" cy="1166542"/>
          </a:xfrm>
          <a:custGeom>
            <a:avLst/>
            <a:gdLst/>
            <a:ahLst/>
            <a:cxnLst/>
            <a:rect l="l" t="t" r="r" b="b"/>
            <a:pathLst>
              <a:path w="5228493" h="1166542" extrusionOk="0">
                <a:moveTo>
                  <a:pt x="0" y="0"/>
                </a:moveTo>
                <a:lnTo>
                  <a:pt x="5228493" y="0"/>
                </a:lnTo>
                <a:lnTo>
                  <a:pt x="5228493" y="1166542"/>
                </a:lnTo>
                <a:lnTo>
                  <a:pt x="0" y="116654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-38"/>
            </a:stretch>
          </a:blipFill>
          <a:ln>
            <a:noFill/>
          </a:ln>
        </p:spPr>
      </p:sp>
      <p:grpSp>
        <p:nvGrpSpPr>
          <p:cNvPr id="215" name="Google Shape;215;p9"/>
          <p:cNvGrpSpPr/>
          <p:nvPr/>
        </p:nvGrpSpPr>
        <p:grpSpPr>
          <a:xfrm>
            <a:off x="517922" y="3883533"/>
            <a:ext cx="13198077" cy="5374767"/>
            <a:chOff x="0" y="-38100"/>
            <a:chExt cx="15672384" cy="7166356"/>
          </a:xfrm>
        </p:grpSpPr>
        <p:sp>
          <p:nvSpPr>
            <p:cNvPr id="216" name="Google Shape;216;p9"/>
            <p:cNvSpPr/>
            <p:nvPr/>
          </p:nvSpPr>
          <p:spPr>
            <a:xfrm>
              <a:off x="0" y="0"/>
              <a:ext cx="15672384" cy="7128256"/>
            </a:xfrm>
            <a:custGeom>
              <a:avLst/>
              <a:gdLst/>
              <a:ahLst/>
              <a:cxnLst/>
              <a:rect l="l" t="t" r="r" b="b"/>
              <a:pathLst>
                <a:path w="15672384" h="7128256" extrusionOk="0">
                  <a:moveTo>
                    <a:pt x="0" y="0"/>
                  </a:moveTo>
                  <a:lnTo>
                    <a:pt x="15672384" y="0"/>
                  </a:lnTo>
                  <a:lnTo>
                    <a:pt x="15672384" y="7128256"/>
                  </a:lnTo>
                  <a:lnTo>
                    <a:pt x="0" y="7128256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>
              <a:noFill/>
            </a:ln>
          </p:spPr>
        </p:sp>
        <p:sp>
          <p:nvSpPr>
            <p:cNvPr id="217" name="Google Shape;217;p9"/>
            <p:cNvSpPr txBox="1"/>
            <p:nvPr/>
          </p:nvSpPr>
          <p:spPr>
            <a:xfrm>
              <a:off x="0" y="-38100"/>
              <a:ext cx="15672384" cy="716635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l" rtl="0">
                <a:lnSpc>
                  <a:spcPct val="108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ka-GE" sz="4200" b="1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დაინტერესებული მხარეების ანალიზი</a:t>
              </a:r>
            </a:p>
            <a:p>
              <a:pPr marL="0" marR="0" lvl="0" indent="0" algn="l" rtl="0">
                <a:lnSpc>
                  <a:spcPct val="108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ka-GE" sz="4200" b="1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ეთიკური გადაწყვეტილებები სხვადასხვა ჯგუფზე სხვადასხვაგვარად მოქმედებს. დაინტერესებული მხარეების იდენტიფიცირებით, ჩვენ შეგვიძლია უკეთ გავიგოთ ჩვენი ქმედებების გრძელვადიანი შედეგები:</a:t>
              </a:r>
              <a:endParaRPr sz="42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931316" marR="0" lvl="1" indent="-465658" algn="l" rtl="0">
                <a:lnSpc>
                  <a:spcPct val="108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200"/>
                <a:buFont typeface="Arial"/>
                <a:buChar char="•"/>
              </a:pPr>
              <a:r>
                <a:rPr lang="ka-GE" sz="4200" b="1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ვინ არის დაზარალებული?: </a:t>
              </a:r>
              <a:r>
                <a:rPr lang="ka-GE" sz="420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ინდივიდები, თემები, მომავალი თაობები.</a:t>
              </a:r>
            </a:p>
            <a:p>
              <a:pPr marL="931316" marR="0" lvl="1" indent="-465658" algn="l" rtl="0">
                <a:lnSpc>
                  <a:spcPct val="108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200"/>
                <a:buFont typeface="Arial"/>
                <a:buChar char="•"/>
              </a:pPr>
              <a:r>
                <a:rPr lang="ka-GE" sz="4200" b="1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რა შედეგები მოჰყვება ამას?: </a:t>
              </a:r>
              <a:r>
                <a:rPr lang="ka-GE" sz="420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მოკლევადიანი სარგებელი გრძელვადიანი ზიანის წინააღმდეგ.</a:t>
              </a:r>
              <a:endParaRPr lang="ka-GE" dirty="0"/>
            </a:p>
          </p:txBody>
        </p:sp>
      </p:grpSp>
      <p:sp>
        <p:nvSpPr>
          <p:cNvPr id="218" name="Google Shape;218;p9"/>
          <p:cNvSpPr/>
          <p:nvPr/>
        </p:nvSpPr>
        <p:spPr>
          <a:xfrm>
            <a:off x="13716000" y="12677"/>
            <a:ext cx="4319337" cy="1350869"/>
          </a:xfrm>
          <a:custGeom>
            <a:avLst/>
            <a:gdLst/>
            <a:ahLst/>
            <a:cxnLst/>
            <a:rect l="l" t="t" r="r" b="b"/>
            <a:pathLst>
              <a:path w="4319337" h="1350869" extrusionOk="0">
                <a:moveTo>
                  <a:pt x="0" y="0"/>
                </a:moveTo>
                <a:lnTo>
                  <a:pt x="4319337" y="0"/>
                </a:lnTo>
                <a:lnTo>
                  <a:pt x="4319337" y="1350868"/>
                </a:lnTo>
                <a:lnTo>
                  <a:pt x="0" y="135086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</p:sp>
      <p:grpSp>
        <p:nvGrpSpPr>
          <p:cNvPr id="219" name="Google Shape;219;p9"/>
          <p:cNvGrpSpPr/>
          <p:nvPr/>
        </p:nvGrpSpPr>
        <p:grpSpPr>
          <a:xfrm>
            <a:off x="1257300" y="1204206"/>
            <a:ext cx="17068800" cy="2342068"/>
            <a:chOff x="-1727200" y="-471630"/>
            <a:chExt cx="22758400" cy="3122756"/>
          </a:xfrm>
        </p:grpSpPr>
        <p:sp>
          <p:nvSpPr>
            <p:cNvPr id="220" name="Google Shape;220;p9"/>
            <p:cNvSpPr/>
            <p:nvPr/>
          </p:nvSpPr>
          <p:spPr>
            <a:xfrm>
              <a:off x="0" y="0"/>
              <a:ext cx="21031200" cy="2651126"/>
            </a:xfrm>
            <a:custGeom>
              <a:avLst/>
              <a:gdLst/>
              <a:ahLst/>
              <a:cxnLst/>
              <a:rect l="l" t="t" r="r" b="b"/>
              <a:pathLst>
                <a:path w="21031200" h="2651126" extrusionOk="0">
                  <a:moveTo>
                    <a:pt x="0" y="0"/>
                  </a:moveTo>
                  <a:lnTo>
                    <a:pt x="21031200" y="0"/>
                  </a:lnTo>
                  <a:lnTo>
                    <a:pt x="21031200" y="2651126"/>
                  </a:lnTo>
                  <a:lnTo>
                    <a:pt x="0" y="2651126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>
              <a:noFill/>
            </a:ln>
          </p:spPr>
        </p:sp>
        <p:sp>
          <p:nvSpPr>
            <p:cNvPr id="221" name="Google Shape;221;p9"/>
            <p:cNvSpPr txBox="1"/>
            <p:nvPr/>
          </p:nvSpPr>
          <p:spPr>
            <a:xfrm>
              <a:off x="-1727200" y="-471630"/>
              <a:ext cx="21031200" cy="270827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l" rtl="0">
                <a:lnSpc>
                  <a:spcPct val="108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ka-GE" sz="6500" b="1" i="0" u="sng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პრობლემის გასაგებად ინსტრუმენტები</a:t>
              </a:r>
              <a:endParaRPr dirty="0"/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7" name="Google Shape;227;p1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22860"/>
            <a:ext cx="18288000" cy="10241280"/>
          </a:xfrm>
          <a:prstGeom prst="rect">
            <a:avLst/>
          </a:prstGeom>
          <a:noFill/>
          <a:ln>
            <a:noFill/>
          </a:ln>
        </p:spPr>
      </p:pic>
      <p:sp>
        <p:nvSpPr>
          <p:cNvPr id="228" name="Google Shape;228;p10"/>
          <p:cNvSpPr txBox="1">
            <a:spLocks noGrp="1"/>
          </p:cNvSpPr>
          <p:nvPr>
            <p:ph type="ctrTitle"/>
          </p:nvPr>
        </p:nvSpPr>
        <p:spPr>
          <a:xfrm>
            <a:off x="2707105" y="3468807"/>
            <a:ext cx="12873789" cy="3349386"/>
          </a:xfrm>
          <a:prstGeom prst="rect">
            <a:avLst/>
          </a:prstGeom>
          <a:solidFill>
            <a:srgbClr val="0D243B">
              <a:alpha val="24705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Arial"/>
              <a:buNone/>
            </a:pPr>
            <a:r>
              <a:rPr lang="ka-GE" sz="10800" b="1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რას შეისწავლით ამ კურსში</a:t>
            </a:r>
            <a:endParaRPr sz="10800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11"/>
          <p:cNvSpPr/>
          <p:nvPr/>
        </p:nvSpPr>
        <p:spPr>
          <a:xfrm>
            <a:off x="0" y="75838"/>
            <a:ext cx="4389696" cy="1166542"/>
          </a:xfrm>
          <a:custGeom>
            <a:avLst/>
            <a:gdLst/>
            <a:ahLst/>
            <a:cxnLst/>
            <a:rect l="l" t="t" r="r" b="b"/>
            <a:pathLst>
              <a:path w="4389696" h="1166542" extrusionOk="0">
                <a:moveTo>
                  <a:pt x="0" y="0"/>
                </a:moveTo>
                <a:lnTo>
                  <a:pt x="4389696" y="0"/>
                </a:lnTo>
                <a:lnTo>
                  <a:pt x="4389696" y="1166543"/>
                </a:lnTo>
                <a:lnTo>
                  <a:pt x="0" y="116654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t="-48129" r="-285594" b="-39985"/>
            </a:stretch>
          </a:blipFill>
          <a:ln>
            <a:noFill/>
          </a:ln>
        </p:spPr>
      </p:sp>
      <p:sp>
        <p:nvSpPr>
          <p:cNvPr id="238" name="Google Shape;238;p11" descr="Blue text on a black background  AI-generated content may be incorrect."/>
          <p:cNvSpPr/>
          <p:nvPr/>
        </p:nvSpPr>
        <p:spPr>
          <a:xfrm>
            <a:off x="6749560" y="35720"/>
            <a:ext cx="5228493" cy="1166542"/>
          </a:xfrm>
          <a:custGeom>
            <a:avLst/>
            <a:gdLst/>
            <a:ahLst/>
            <a:cxnLst/>
            <a:rect l="l" t="t" r="r" b="b"/>
            <a:pathLst>
              <a:path w="5228493" h="1166542" extrusionOk="0">
                <a:moveTo>
                  <a:pt x="0" y="0"/>
                </a:moveTo>
                <a:lnTo>
                  <a:pt x="5228493" y="0"/>
                </a:lnTo>
                <a:lnTo>
                  <a:pt x="5228493" y="1166542"/>
                </a:lnTo>
                <a:lnTo>
                  <a:pt x="0" y="116654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38"/>
            </a:stretch>
          </a:blipFill>
          <a:ln>
            <a:noFill/>
          </a:ln>
        </p:spPr>
      </p:sp>
      <p:grpSp>
        <p:nvGrpSpPr>
          <p:cNvPr id="239" name="Google Shape;239;p11"/>
          <p:cNvGrpSpPr/>
          <p:nvPr/>
        </p:nvGrpSpPr>
        <p:grpSpPr>
          <a:xfrm>
            <a:off x="4934256" y="1013279"/>
            <a:ext cx="8781744" cy="2338611"/>
            <a:chOff x="-1" y="-467021"/>
            <a:chExt cx="11708991" cy="3118147"/>
          </a:xfrm>
        </p:grpSpPr>
        <p:sp>
          <p:nvSpPr>
            <p:cNvPr id="240" name="Google Shape;240;p11"/>
            <p:cNvSpPr/>
            <p:nvPr/>
          </p:nvSpPr>
          <p:spPr>
            <a:xfrm>
              <a:off x="0" y="0"/>
              <a:ext cx="11708990" cy="2651126"/>
            </a:xfrm>
            <a:custGeom>
              <a:avLst/>
              <a:gdLst/>
              <a:ahLst/>
              <a:cxnLst/>
              <a:rect l="l" t="t" r="r" b="b"/>
              <a:pathLst>
                <a:path w="11708990" h="2651126" extrusionOk="0">
                  <a:moveTo>
                    <a:pt x="0" y="0"/>
                  </a:moveTo>
                  <a:lnTo>
                    <a:pt x="11708990" y="0"/>
                  </a:lnTo>
                  <a:lnTo>
                    <a:pt x="11708990" y="2651126"/>
                  </a:lnTo>
                  <a:lnTo>
                    <a:pt x="0" y="2651126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>
              <a:noFill/>
            </a:ln>
          </p:spPr>
        </p:sp>
        <p:sp>
          <p:nvSpPr>
            <p:cNvPr id="241" name="Google Shape;241;p11"/>
            <p:cNvSpPr txBox="1"/>
            <p:nvPr/>
          </p:nvSpPr>
          <p:spPr>
            <a:xfrm>
              <a:off x="-1" y="-467021"/>
              <a:ext cx="11708990" cy="259397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08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ka-GE" sz="6600" b="1" i="0" u="sng" strike="noStrike" cap="none" dirty="0">
                  <a:solidFill>
                    <a:srgbClr val="000000"/>
                  </a:solidFill>
                  <a:latin typeface="Play"/>
                  <a:ea typeface="Play"/>
                  <a:cs typeface="Play"/>
                  <a:sym typeface="Play"/>
                </a:rPr>
                <a:t>რას შეისწავლით?</a:t>
              </a:r>
              <a:endParaRPr dirty="0"/>
            </a:p>
          </p:txBody>
        </p:sp>
      </p:grpSp>
      <p:grpSp>
        <p:nvGrpSpPr>
          <p:cNvPr id="242" name="Google Shape;242;p11"/>
          <p:cNvGrpSpPr/>
          <p:nvPr/>
        </p:nvGrpSpPr>
        <p:grpSpPr>
          <a:xfrm>
            <a:off x="1028700" y="3485239"/>
            <a:ext cx="12687299" cy="5881177"/>
            <a:chOff x="0" y="-38100"/>
            <a:chExt cx="15723010" cy="7841570"/>
          </a:xfrm>
        </p:grpSpPr>
        <p:sp>
          <p:nvSpPr>
            <p:cNvPr id="243" name="Google Shape;243;p11"/>
            <p:cNvSpPr/>
            <p:nvPr/>
          </p:nvSpPr>
          <p:spPr>
            <a:xfrm>
              <a:off x="0" y="0"/>
              <a:ext cx="15723009" cy="7803470"/>
            </a:xfrm>
            <a:custGeom>
              <a:avLst/>
              <a:gdLst/>
              <a:ahLst/>
              <a:cxnLst/>
              <a:rect l="l" t="t" r="r" b="b"/>
              <a:pathLst>
                <a:path w="15723009" h="7803470" extrusionOk="0">
                  <a:moveTo>
                    <a:pt x="0" y="0"/>
                  </a:moveTo>
                  <a:lnTo>
                    <a:pt x="15723009" y="0"/>
                  </a:lnTo>
                  <a:lnTo>
                    <a:pt x="15723009" y="7803470"/>
                  </a:lnTo>
                  <a:lnTo>
                    <a:pt x="0" y="780347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>
              <a:noFill/>
            </a:ln>
          </p:spPr>
        </p:sp>
        <p:sp>
          <p:nvSpPr>
            <p:cNvPr id="244" name="Google Shape;244;p11"/>
            <p:cNvSpPr txBox="1"/>
            <p:nvPr/>
          </p:nvSpPr>
          <p:spPr>
            <a:xfrm>
              <a:off x="0" y="-38100"/>
              <a:ext cx="15723010" cy="784157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800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ka-GE" sz="4199" b="1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ეთიკური მოხმარება</a:t>
              </a:r>
            </a:p>
            <a:p>
              <a:pPr marL="0" marR="0" lvl="0" indent="0" algn="l" rtl="0">
                <a:lnSpc>
                  <a:spcPct val="10800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ka-GE" sz="4199" b="1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გაიგეთ, თუ როგორ მოქმედებს მოხმარების ინდივიდუალური არჩევანი გარემოსა და საზოგადოებაზე.</a:t>
              </a:r>
              <a:endParaRPr lang="en-US" sz="4199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l" rtl="0">
                <a:lnSpc>
                  <a:spcPct val="10800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4199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760094" marR="0" lvl="1" indent="-380047" algn="l" rtl="0">
                <a:lnSpc>
                  <a:spcPct val="108001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199"/>
                <a:buFont typeface="Arial"/>
                <a:buChar char="•"/>
              </a:pPr>
              <a:r>
                <a:rPr lang="ka-GE" sz="4199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გაეცანით მდგრად ალტერნატივებსა და ეთიკური კონსუმერიზმის მნიშვნელობას.</a:t>
              </a:r>
            </a:p>
            <a:p>
              <a:pPr marL="760094" marR="0" lvl="1" indent="-380047" algn="l" rtl="0">
                <a:lnSpc>
                  <a:spcPct val="108001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199"/>
                <a:buFont typeface="Arial"/>
                <a:buChar char="•"/>
              </a:pPr>
              <a:r>
                <a:rPr lang="ka-GE" sz="4199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შეისწავლეთ „თქვენი დოლარით ხმის მიცემის“ კონცეფცია და მისი გლობალური გავლენა.</a:t>
              </a:r>
              <a:endParaRPr sz="4199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45" name="Google Shape;245;p11"/>
          <p:cNvSpPr/>
          <p:nvPr/>
        </p:nvSpPr>
        <p:spPr>
          <a:xfrm>
            <a:off x="13716000" y="12677"/>
            <a:ext cx="4319337" cy="1350869"/>
          </a:xfrm>
          <a:custGeom>
            <a:avLst/>
            <a:gdLst/>
            <a:ahLst/>
            <a:cxnLst/>
            <a:rect l="l" t="t" r="r" b="b"/>
            <a:pathLst>
              <a:path w="4319337" h="1350869" extrusionOk="0">
                <a:moveTo>
                  <a:pt x="0" y="0"/>
                </a:moveTo>
                <a:lnTo>
                  <a:pt x="4319337" y="0"/>
                </a:lnTo>
                <a:lnTo>
                  <a:pt x="4319337" y="1350868"/>
                </a:lnTo>
                <a:lnTo>
                  <a:pt x="0" y="135086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246" name="Google Shape;246;p11"/>
          <p:cNvSpPr/>
          <p:nvPr/>
        </p:nvSpPr>
        <p:spPr>
          <a:xfrm>
            <a:off x="12820957" y="3974364"/>
            <a:ext cx="4438343" cy="4523152"/>
          </a:xfrm>
          <a:custGeom>
            <a:avLst/>
            <a:gdLst/>
            <a:ahLst/>
            <a:cxnLst/>
            <a:rect l="l" t="t" r="r" b="b"/>
            <a:pathLst>
              <a:path w="4438343" h="4523152" extrusionOk="0">
                <a:moveTo>
                  <a:pt x="0" y="0"/>
                </a:moveTo>
                <a:lnTo>
                  <a:pt x="4438343" y="0"/>
                </a:lnTo>
                <a:lnTo>
                  <a:pt x="4438343" y="4523152"/>
                </a:lnTo>
                <a:lnTo>
                  <a:pt x="0" y="452315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12"/>
          <p:cNvSpPr/>
          <p:nvPr/>
        </p:nvSpPr>
        <p:spPr>
          <a:xfrm>
            <a:off x="0" y="75838"/>
            <a:ext cx="4389696" cy="1166542"/>
          </a:xfrm>
          <a:custGeom>
            <a:avLst/>
            <a:gdLst/>
            <a:ahLst/>
            <a:cxnLst/>
            <a:rect l="l" t="t" r="r" b="b"/>
            <a:pathLst>
              <a:path w="4389696" h="1166542" extrusionOk="0">
                <a:moveTo>
                  <a:pt x="0" y="0"/>
                </a:moveTo>
                <a:lnTo>
                  <a:pt x="4389696" y="0"/>
                </a:lnTo>
                <a:lnTo>
                  <a:pt x="4389696" y="1166543"/>
                </a:lnTo>
                <a:lnTo>
                  <a:pt x="0" y="116654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t="-48129" r="-285594" b="-39985"/>
            </a:stretch>
          </a:blipFill>
          <a:ln>
            <a:noFill/>
          </a:ln>
        </p:spPr>
      </p:sp>
      <p:sp>
        <p:nvSpPr>
          <p:cNvPr id="256" name="Google Shape;256;p12" descr="Blue text on a black background  AI-generated content may be incorrect."/>
          <p:cNvSpPr/>
          <p:nvPr/>
        </p:nvSpPr>
        <p:spPr>
          <a:xfrm>
            <a:off x="6749560" y="35720"/>
            <a:ext cx="5228493" cy="1166542"/>
          </a:xfrm>
          <a:custGeom>
            <a:avLst/>
            <a:gdLst/>
            <a:ahLst/>
            <a:cxnLst/>
            <a:rect l="l" t="t" r="r" b="b"/>
            <a:pathLst>
              <a:path w="5228493" h="1166542" extrusionOk="0">
                <a:moveTo>
                  <a:pt x="0" y="0"/>
                </a:moveTo>
                <a:lnTo>
                  <a:pt x="5228493" y="0"/>
                </a:lnTo>
                <a:lnTo>
                  <a:pt x="5228493" y="1166542"/>
                </a:lnTo>
                <a:lnTo>
                  <a:pt x="0" y="116654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38"/>
            </a:stretch>
          </a:blipFill>
          <a:ln>
            <a:noFill/>
          </a:ln>
        </p:spPr>
      </p:sp>
      <p:grpSp>
        <p:nvGrpSpPr>
          <p:cNvPr id="257" name="Google Shape;257;p12"/>
          <p:cNvGrpSpPr/>
          <p:nvPr/>
        </p:nvGrpSpPr>
        <p:grpSpPr>
          <a:xfrm>
            <a:off x="854955" y="3068833"/>
            <a:ext cx="11123099" cy="7218167"/>
            <a:chOff x="0" y="-720852"/>
            <a:chExt cx="14830799" cy="9624222"/>
          </a:xfrm>
        </p:grpSpPr>
        <p:sp>
          <p:nvSpPr>
            <p:cNvPr id="258" name="Google Shape;258;p12"/>
            <p:cNvSpPr/>
            <p:nvPr/>
          </p:nvSpPr>
          <p:spPr>
            <a:xfrm>
              <a:off x="0" y="0"/>
              <a:ext cx="14830799" cy="8903370"/>
            </a:xfrm>
            <a:custGeom>
              <a:avLst/>
              <a:gdLst/>
              <a:ahLst/>
              <a:cxnLst/>
              <a:rect l="l" t="t" r="r" b="b"/>
              <a:pathLst>
                <a:path w="14830799" h="8903370" extrusionOk="0">
                  <a:moveTo>
                    <a:pt x="0" y="0"/>
                  </a:moveTo>
                  <a:lnTo>
                    <a:pt x="14830799" y="0"/>
                  </a:lnTo>
                  <a:lnTo>
                    <a:pt x="14830799" y="8903370"/>
                  </a:lnTo>
                  <a:lnTo>
                    <a:pt x="0" y="890337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>
              <a:noFill/>
            </a:ln>
          </p:spPr>
        </p:sp>
        <p:sp>
          <p:nvSpPr>
            <p:cNvPr id="259" name="Google Shape;259;p12"/>
            <p:cNvSpPr txBox="1"/>
            <p:nvPr/>
          </p:nvSpPr>
          <p:spPr>
            <a:xfrm>
              <a:off x="0" y="-720852"/>
              <a:ext cx="14830798" cy="894147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800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ka-GE" sz="4399" b="1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თაობათაშორისი სამართლიანობა</a:t>
              </a:r>
              <a:endParaRPr lang="en-US" sz="4399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l" rtl="0">
                <a:lnSpc>
                  <a:spcPct val="10800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lang="ka-GE" sz="4399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l" rtl="0">
                <a:lnSpc>
                  <a:spcPct val="10800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ka-GE" sz="4399" b="1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გაიგეთ ჩვენი ეთიკური პასუხისმგებლობა მომავალი თაობების წინაშე.</a:t>
              </a:r>
            </a:p>
            <a:p>
              <a:pPr marL="0" marR="0" lvl="0" indent="0" algn="l" rtl="0">
                <a:lnSpc>
                  <a:spcPct val="10800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ka-GE" sz="4399" b="1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გაეცანით მდგრად განვითარებას და „მემკვიდრეობის დატოვების“ კონცეფციას.</a:t>
              </a:r>
            </a:p>
            <a:p>
              <a:pPr marL="0" marR="0" lvl="0" indent="0" algn="l" rtl="0">
                <a:lnSpc>
                  <a:spcPct val="10800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ka-GE" sz="4399" b="1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შეისწავლეთ სტრატეგიები აწმყო საჭიროებების მომავალ მდგრადობასთან დაბალანსებისთვის.</a:t>
              </a:r>
              <a:endParaRPr lang="ka-GE" sz="4399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60" name="Google Shape;260;p12"/>
          <p:cNvSpPr/>
          <p:nvPr/>
        </p:nvSpPr>
        <p:spPr>
          <a:xfrm>
            <a:off x="13716000" y="12677"/>
            <a:ext cx="4319337" cy="1350869"/>
          </a:xfrm>
          <a:custGeom>
            <a:avLst/>
            <a:gdLst/>
            <a:ahLst/>
            <a:cxnLst/>
            <a:rect l="l" t="t" r="r" b="b"/>
            <a:pathLst>
              <a:path w="4319337" h="1350869" extrusionOk="0">
                <a:moveTo>
                  <a:pt x="0" y="0"/>
                </a:moveTo>
                <a:lnTo>
                  <a:pt x="4319337" y="0"/>
                </a:lnTo>
                <a:lnTo>
                  <a:pt x="4319337" y="1350868"/>
                </a:lnTo>
                <a:lnTo>
                  <a:pt x="0" y="135086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</p:sp>
      <p:grpSp>
        <p:nvGrpSpPr>
          <p:cNvPr id="261" name="Google Shape;261;p12"/>
          <p:cNvGrpSpPr/>
          <p:nvPr/>
        </p:nvGrpSpPr>
        <p:grpSpPr>
          <a:xfrm>
            <a:off x="4843073" y="931444"/>
            <a:ext cx="9221844" cy="2420446"/>
            <a:chOff x="-232611" y="-576135"/>
            <a:chExt cx="12295792" cy="3227261"/>
          </a:xfrm>
        </p:grpSpPr>
        <p:sp>
          <p:nvSpPr>
            <p:cNvPr id="262" name="Google Shape;262;p12"/>
            <p:cNvSpPr/>
            <p:nvPr/>
          </p:nvSpPr>
          <p:spPr>
            <a:xfrm>
              <a:off x="0" y="0"/>
              <a:ext cx="12063181" cy="2651126"/>
            </a:xfrm>
            <a:custGeom>
              <a:avLst/>
              <a:gdLst/>
              <a:ahLst/>
              <a:cxnLst/>
              <a:rect l="l" t="t" r="r" b="b"/>
              <a:pathLst>
                <a:path w="12063181" h="2651126" extrusionOk="0">
                  <a:moveTo>
                    <a:pt x="0" y="0"/>
                  </a:moveTo>
                  <a:lnTo>
                    <a:pt x="12063181" y="0"/>
                  </a:lnTo>
                  <a:lnTo>
                    <a:pt x="12063181" y="2651126"/>
                  </a:lnTo>
                  <a:lnTo>
                    <a:pt x="0" y="2651126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>
              <a:noFill/>
            </a:ln>
          </p:spPr>
        </p:sp>
        <p:sp>
          <p:nvSpPr>
            <p:cNvPr id="263" name="Google Shape;263;p12"/>
            <p:cNvSpPr txBox="1"/>
            <p:nvPr/>
          </p:nvSpPr>
          <p:spPr>
            <a:xfrm>
              <a:off x="-232611" y="-576135"/>
              <a:ext cx="12063181" cy="259397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08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ka-GE" sz="6600" b="1" i="0" u="sng" strike="noStrike" cap="none" dirty="0">
                  <a:solidFill>
                    <a:srgbClr val="000000"/>
                  </a:solidFill>
                  <a:latin typeface="Play"/>
                  <a:ea typeface="Play"/>
                  <a:cs typeface="Play"/>
                  <a:sym typeface="Play"/>
                </a:rPr>
                <a:t>რას შეისწავლით?</a:t>
              </a:r>
              <a:endParaRPr dirty="0"/>
            </a:p>
          </p:txBody>
        </p:sp>
      </p:grpSp>
      <p:sp>
        <p:nvSpPr>
          <p:cNvPr id="264" name="Google Shape;264;p12"/>
          <p:cNvSpPr/>
          <p:nvPr/>
        </p:nvSpPr>
        <p:spPr>
          <a:xfrm>
            <a:off x="12989728" y="3723772"/>
            <a:ext cx="4269572" cy="4114800"/>
          </a:xfrm>
          <a:custGeom>
            <a:avLst/>
            <a:gdLst/>
            <a:ahLst/>
            <a:cxnLst/>
            <a:rect l="l" t="t" r="r" b="b"/>
            <a:pathLst>
              <a:path w="4269572" h="4114800" extrusionOk="0">
                <a:moveTo>
                  <a:pt x="0" y="0"/>
                </a:moveTo>
                <a:lnTo>
                  <a:pt x="4269572" y="0"/>
                </a:lnTo>
                <a:lnTo>
                  <a:pt x="4269572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p13"/>
          <p:cNvSpPr/>
          <p:nvPr/>
        </p:nvSpPr>
        <p:spPr>
          <a:xfrm>
            <a:off x="0" y="75838"/>
            <a:ext cx="4389696" cy="1166542"/>
          </a:xfrm>
          <a:custGeom>
            <a:avLst/>
            <a:gdLst/>
            <a:ahLst/>
            <a:cxnLst/>
            <a:rect l="l" t="t" r="r" b="b"/>
            <a:pathLst>
              <a:path w="4389696" h="1166542" extrusionOk="0">
                <a:moveTo>
                  <a:pt x="0" y="0"/>
                </a:moveTo>
                <a:lnTo>
                  <a:pt x="4389696" y="0"/>
                </a:lnTo>
                <a:lnTo>
                  <a:pt x="4389696" y="1166543"/>
                </a:lnTo>
                <a:lnTo>
                  <a:pt x="0" y="116654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t="-48129" r="-285594" b="-39985"/>
            </a:stretch>
          </a:blipFill>
          <a:ln>
            <a:noFill/>
          </a:ln>
        </p:spPr>
      </p:sp>
      <p:sp>
        <p:nvSpPr>
          <p:cNvPr id="274" name="Google Shape;274;p13" descr="Blue text on a black background  AI-generated content may be incorrect."/>
          <p:cNvSpPr/>
          <p:nvPr/>
        </p:nvSpPr>
        <p:spPr>
          <a:xfrm>
            <a:off x="6749560" y="35720"/>
            <a:ext cx="5228493" cy="1166542"/>
          </a:xfrm>
          <a:custGeom>
            <a:avLst/>
            <a:gdLst/>
            <a:ahLst/>
            <a:cxnLst/>
            <a:rect l="l" t="t" r="r" b="b"/>
            <a:pathLst>
              <a:path w="5228493" h="1166542" extrusionOk="0">
                <a:moveTo>
                  <a:pt x="0" y="0"/>
                </a:moveTo>
                <a:lnTo>
                  <a:pt x="5228493" y="0"/>
                </a:lnTo>
                <a:lnTo>
                  <a:pt x="5228493" y="1166542"/>
                </a:lnTo>
                <a:lnTo>
                  <a:pt x="0" y="116654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38"/>
            </a:stretch>
          </a:blipFill>
          <a:ln>
            <a:noFill/>
          </a:ln>
        </p:spPr>
      </p:sp>
      <p:grpSp>
        <p:nvGrpSpPr>
          <p:cNvPr id="275" name="Google Shape;275;p13"/>
          <p:cNvGrpSpPr/>
          <p:nvPr/>
        </p:nvGrpSpPr>
        <p:grpSpPr>
          <a:xfrm>
            <a:off x="4793403" y="1320683"/>
            <a:ext cx="8701195" cy="2031206"/>
            <a:chOff x="0" y="-57150"/>
            <a:chExt cx="11601592" cy="2708276"/>
          </a:xfrm>
        </p:grpSpPr>
        <p:sp>
          <p:nvSpPr>
            <p:cNvPr id="276" name="Google Shape;276;p13"/>
            <p:cNvSpPr/>
            <p:nvPr/>
          </p:nvSpPr>
          <p:spPr>
            <a:xfrm>
              <a:off x="0" y="0"/>
              <a:ext cx="11601592" cy="2651126"/>
            </a:xfrm>
            <a:custGeom>
              <a:avLst/>
              <a:gdLst/>
              <a:ahLst/>
              <a:cxnLst/>
              <a:rect l="l" t="t" r="r" b="b"/>
              <a:pathLst>
                <a:path w="11601592" h="2651126" extrusionOk="0">
                  <a:moveTo>
                    <a:pt x="0" y="0"/>
                  </a:moveTo>
                  <a:lnTo>
                    <a:pt x="11601592" y="0"/>
                  </a:lnTo>
                  <a:lnTo>
                    <a:pt x="11601592" y="2651126"/>
                  </a:lnTo>
                  <a:lnTo>
                    <a:pt x="0" y="2651126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>
              <a:noFill/>
            </a:ln>
          </p:spPr>
        </p:sp>
        <p:sp>
          <p:nvSpPr>
            <p:cNvPr id="277" name="Google Shape;277;p13"/>
            <p:cNvSpPr txBox="1"/>
            <p:nvPr/>
          </p:nvSpPr>
          <p:spPr>
            <a:xfrm>
              <a:off x="0" y="-57150"/>
              <a:ext cx="11601591" cy="270827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08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ka-GE" sz="6500" b="1" i="0" u="sng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რას შეისწავლით?</a:t>
              </a:r>
              <a:endParaRPr dirty="0"/>
            </a:p>
          </p:txBody>
        </p:sp>
      </p:grpSp>
      <p:grpSp>
        <p:nvGrpSpPr>
          <p:cNvPr id="278" name="Google Shape;278;p13"/>
          <p:cNvGrpSpPr/>
          <p:nvPr/>
        </p:nvGrpSpPr>
        <p:grpSpPr>
          <a:xfrm>
            <a:off x="1123808" y="3470333"/>
            <a:ext cx="11878960" cy="5046758"/>
            <a:chOff x="-602900" y="-57975"/>
            <a:chExt cx="14399108" cy="6729011"/>
          </a:xfrm>
        </p:grpSpPr>
        <p:sp>
          <p:nvSpPr>
            <p:cNvPr id="279" name="Google Shape;279;p13"/>
            <p:cNvSpPr/>
            <p:nvPr/>
          </p:nvSpPr>
          <p:spPr>
            <a:xfrm>
              <a:off x="0" y="0"/>
              <a:ext cx="13796208" cy="6671036"/>
            </a:xfrm>
            <a:custGeom>
              <a:avLst/>
              <a:gdLst/>
              <a:ahLst/>
              <a:cxnLst/>
              <a:rect l="l" t="t" r="r" b="b"/>
              <a:pathLst>
                <a:path w="13796208" h="6671036" extrusionOk="0">
                  <a:moveTo>
                    <a:pt x="0" y="0"/>
                  </a:moveTo>
                  <a:lnTo>
                    <a:pt x="13796208" y="0"/>
                  </a:lnTo>
                  <a:lnTo>
                    <a:pt x="13796208" y="6671036"/>
                  </a:lnTo>
                  <a:lnTo>
                    <a:pt x="0" y="6671036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>
              <a:noFill/>
            </a:ln>
          </p:spPr>
        </p:sp>
        <p:sp>
          <p:nvSpPr>
            <p:cNvPr id="280" name="Google Shape;280;p13"/>
            <p:cNvSpPr txBox="1"/>
            <p:nvPr/>
          </p:nvSpPr>
          <p:spPr>
            <a:xfrm>
              <a:off x="-602900" y="-57975"/>
              <a:ext cx="13796100" cy="6661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97219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ka-GE" sz="3884" b="1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სოციალური და ციფრული პასუხისმგებლობა</a:t>
              </a:r>
            </a:p>
            <a:p>
              <a:pPr marL="571500" marR="0" lvl="0" indent="-571500" algn="l" rtl="0">
                <a:lnSpc>
                  <a:spcPct val="97219"/>
                </a:lnSpc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Char char="•"/>
              </a:pPr>
              <a:r>
                <a:rPr lang="ka-GE" sz="3884" b="1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შეაფასეთ ტექნოლოგიური მიღწევების ეთიკური შედეგები.</a:t>
              </a:r>
            </a:p>
            <a:p>
              <a:pPr marL="571500" marR="0" lvl="0" indent="-571500" algn="l" rtl="0">
                <a:lnSpc>
                  <a:spcPct val="97219"/>
                </a:lnSpc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Char char="•"/>
              </a:pPr>
              <a:r>
                <a:rPr lang="ka-GE" sz="3884" b="1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განიხილეთ ციფრული კონფიდენციალურობა, მონაცემთა უსაფრთხოება და კორპორაციების როლი ეთიკური სტანდარტების შენარჩუნებაში.</a:t>
              </a:r>
            </a:p>
            <a:p>
              <a:pPr marL="571500" marR="0" lvl="0" indent="-571500" algn="l" rtl="0">
                <a:lnSpc>
                  <a:spcPct val="97219"/>
                </a:lnSpc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Char char="•"/>
              </a:pPr>
              <a:r>
                <a:rPr lang="ka-GE" sz="3884" b="1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გაიგეთ, თუ როგორ მოქმედებს სოციალური მედია, ხელოვნური ინტელექტი და სხვა ტექნოლოგიები საზოგადოების კეთილდღეობასა და სამართლიანობაზე.</a:t>
              </a:r>
              <a:endParaRPr lang="ka-GE" sz="3884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81" name="Google Shape;281;p13"/>
          <p:cNvSpPr/>
          <p:nvPr/>
        </p:nvSpPr>
        <p:spPr>
          <a:xfrm>
            <a:off x="13716000" y="12677"/>
            <a:ext cx="4319337" cy="1350869"/>
          </a:xfrm>
          <a:custGeom>
            <a:avLst/>
            <a:gdLst/>
            <a:ahLst/>
            <a:cxnLst/>
            <a:rect l="l" t="t" r="r" b="b"/>
            <a:pathLst>
              <a:path w="4319337" h="1350869" extrusionOk="0">
                <a:moveTo>
                  <a:pt x="0" y="0"/>
                </a:moveTo>
                <a:lnTo>
                  <a:pt x="4319337" y="0"/>
                </a:lnTo>
                <a:lnTo>
                  <a:pt x="4319337" y="1350868"/>
                </a:lnTo>
                <a:lnTo>
                  <a:pt x="0" y="135086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282" name="Google Shape;282;p13"/>
          <p:cNvSpPr/>
          <p:nvPr/>
        </p:nvSpPr>
        <p:spPr>
          <a:xfrm>
            <a:off x="12590977" y="3351889"/>
            <a:ext cx="4329907" cy="4738613"/>
          </a:xfrm>
          <a:custGeom>
            <a:avLst/>
            <a:gdLst/>
            <a:ahLst/>
            <a:cxnLst/>
            <a:rect l="l" t="t" r="r" b="b"/>
            <a:pathLst>
              <a:path w="4329907" h="4738613" extrusionOk="0">
                <a:moveTo>
                  <a:pt x="0" y="0"/>
                </a:moveTo>
                <a:lnTo>
                  <a:pt x="4329907" y="0"/>
                </a:lnTo>
                <a:lnTo>
                  <a:pt x="4329907" y="4738613"/>
                </a:lnTo>
                <a:lnTo>
                  <a:pt x="0" y="473861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14"/>
          <p:cNvSpPr/>
          <p:nvPr/>
        </p:nvSpPr>
        <p:spPr>
          <a:xfrm>
            <a:off x="0" y="75838"/>
            <a:ext cx="4389696" cy="1166542"/>
          </a:xfrm>
          <a:custGeom>
            <a:avLst/>
            <a:gdLst/>
            <a:ahLst/>
            <a:cxnLst/>
            <a:rect l="l" t="t" r="r" b="b"/>
            <a:pathLst>
              <a:path w="4389696" h="1166542" extrusionOk="0">
                <a:moveTo>
                  <a:pt x="0" y="0"/>
                </a:moveTo>
                <a:lnTo>
                  <a:pt x="4389696" y="0"/>
                </a:lnTo>
                <a:lnTo>
                  <a:pt x="4389696" y="1166543"/>
                </a:lnTo>
                <a:lnTo>
                  <a:pt x="0" y="116654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t="-48129" r="-285594" b="-39985"/>
            </a:stretch>
          </a:blipFill>
          <a:ln>
            <a:noFill/>
          </a:ln>
        </p:spPr>
      </p:sp>
      <p:sp>
        <p:nvSpPr>
          <p:cNvPr id="292" name="Google Shape;292;p14" descr="Blue text on a black background  AI-generated content may be incorrect."/>
          <p:cNvSpPr/>
          <p:nvPr/>
        </p:nvSpPr>
        <p:spPr>
          <a:xfrm>
            <a:off x="6749560" y="35720"/>
            <a:ext cx="5228493" cy="1166542"/>
          </a:xfrm>
          <a:custGeom>
            <a:avLst/>
            <a:gdLst/>
            <a:ahLst/>
            <a:cxnLst/>
            <a:rect l="l" t="t" r="r" b="b"/>
            <a:pathLst>
              <a:path w="5228493" h="1166542" extrusionOk="0">
                <a:moveTo>
                  <a:pt x="0" y="0"/>
                </a:moveTo>
                <a:lnTo>
                  <a:pt x="5228493" y="0"/>
                </a:lnTo>
                <a:lnTo>
                  <a:pt x="5228493" y="1166542"/>
                </a:lnTo>
                <a:lnTo>
                  <a:pt x="0" y="116654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38"/>
            </a:stretch>
          </a:blipFill>
          <a:ln>
            <a:noFill/>
          </a:ln>
        </p:spPr>
      </p:sp>
      <p:grpSp>
        <p:nvGrpSpPr>
          <p:cNvPr id="293" name="Google Shape;293;p14"/>
          <p:cNvGrpSpPr/>
          <p:nvPr/>
        </p:nvGrpSpPr>
        <p:grpSpPr>
          <a:xfrm>
            <a:off x="3161355" y="1039834"/>
            <a:ext cx="12185098" cy="2872274"/>
            <a:chOff x="-293077" y="-1049244"/>
            <a:chExt cx="16246796" cy="3829698"/>
          </a:xfrm>
        </p:grpSpPr>
        <p:sp>
          <p:nvSpPr>
            <p:cNvPr id="294" name="Google Shape;294;p14"/>
            <p:cNvSpPr/>
            <p:nvPr/>
          </p:nvSpPr>
          <p:spPr>
            <a:xfrm>
              <a:off x="0" y="0"/>
              <a:ext cx="15953719" cy="2780454"/>
            </a:xfrm>
            <a:custGeom>
              <a:avLst/>
              <a:gdLst/>
              <a:ahLst/>
              <a:cxnLst/>
              <a:rect l="l" t="t" r="r" b="b"/>
              <a:pathLst>
                <a:path w="15953719" h="2780454" extrusionOk="0">
                  <a:moveTo>
                    <a:pt x="0" y="0"/>
                  </a:moveTo>
                  <a:lnTo>
                    <a:pt x="15953719" y="0"/>
                  </a:lnTo>
                  <a:lnTo>
                    <a:pt x="15953719" y="2780454"/>
                  </a:lnTo>
                  <a:lnTo>
                    <a:pt x="0" y="2780454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>
              <a:noFill/>
            </a:ln>
          </p:spPr>
        </p:sp>
        <p:sp>
          <p:nvSpPr>
            <p:cNvPr id="295" name="Google Shape;295;p14"/>
            <p:cNvSpPr txBox="1"/>
            <p:nvPr/>
          </p:nvSpPr>
          <p:spPr>
            <a:xfrm>
              <a:off x="-293077" y="-1049244"/>
              <a:ext cx="15953718" cy="28376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08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ka-GE" sz="6500" b="1" i="0" u="sng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რას გთავაზობთ ეს კურსი</a:t>
              </a:r>
              <a:endParaRPr sz="6500" b="1" i="0" u="sng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96" name="Google Shape;296;p14"/>
          <p:cNvGrpSpPr/>
          <p:nvPr/>
        </p:nvGrpSpPr>
        <p:grpSpPr>
          <a:xfrm>
            <a:off x="493777" y="2822291"/>
            <a:ext cx="13359806" cy="7123550"/>
            <a:chOff x="-713231" y="-922031"/>
            <a:chExt cx="17813075" cy="9498067"/>
          </a:xfrm>
        </p:grpSpPr>
        <p:sp>
          <p:nvSpPr>
            <p:cNvPr id="297" name="Google Shape;297;p14"/>
            <p:cNvSpPr/>
            <p:nvPr/>
          </p:nvSpPr>
          <p:spPr>
            <a:xfrm>
              <a:off x="0" y="0"/>
              <a:ext cx="15160715" cy="8576036"/>
            </a:xfrm>
            <a:custGeom>
              <a:avLst/>
              <a:gdLst/>
              <a:ahLst/>
              <a:cxnLst/>
              <a:rect l="l" t="t" r="r" b="b"/>
              <a:pathLst>
                <a:path w="15160715" h="8576036" extrusionOk="0">
                  <a:moveTo>
                    <a:pt x="0" y="0"/>
                  </a:moveTo>
                  <a:lnTo>
                    <a:pt x="15160715" y="0"/>
                  </a:lnTo>
                  <a:lnTo>
                    <a:pt x="15160715" y="8576036"/>
                  </a:lnTo>
                  <a:lnTo>
                    <a:pt x="0" y="8576036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>
              <a:noFill/>
            </a:ln>
          </p:spPr>
        </p:sp>
        <p:sp>
          <p:nvSpPr>
            <p:cNvPr id="298" name="Google Shape;298;p14"/>
            <p:cNvSpPr txBox="1"/>
            <p:nvPr/>
          </p:nvSpPr>
          <p:spPr>
            <a:xfrm>
              <a:off x="-713231" y="-922031"/>
              <a:ext cx="17813075" cy="8566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874295" marR="0" lvl="1" indent="-437147" algn="l" rtl="0">
                <a:lnSpc>
                  <a:spcPct val="97219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884"/>
                <a:buFont typeface="Arial"/>
                <a:buChar char="•"/>
              </a:pPr>
              <a:r>
                <a:rPr lang="ka-GE" sz="3884" b="1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ტექნოლოგიების, სოციალური მედიისა და ციფრული პასუხისმგებლობის ეთიკური საკითხების გააზრება</a:t>
              </a:r>
            </a:p>
            <a:p>
              <a:pPr marL="874295" marR="0" lvl="1" indent="-437147" algn="l" rtl="0">
                <a:lnSpc>
                  <a:spcPct val="97219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884"/>
                <a:buFont typeface="Arial"/>
                <a:buChar char="•"/>
              </a:pPr>
              <a:r>
                <a:rPr lang="ka-GE" sz="3884" b="1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ციფრული კონფიდენციალურობის, მონაცემთა უსაფრთხოებისა და კორპორატიული ეთიკური სტანდარტების გაგება</a:t>
              </a:r>
            </a:p>
            <a:p>
              <a:pPr marL="874295" marR="0" lvl="1" indent="-437147" algn="l" rtl="0">
                <a:lnSpc>
                  <a:spcPct val="97219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884"/>
                <a:buFont typeface="Arial"/>
                <a:buChar char="•"/>
              </a:pPr>
              <a:r>
                <a:rPr lang="ka-GE" sz="3884" b="1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თაობათაშორისი სამართლიანობისა და გრძელვადიანი მდგრადობის ანალიზისა და განხილვის უნარები</a:t>
              </a:r>
            </a:p>
            <a:p>
              <a:pPr marL="874295" marR="0" lvl="1" indent="-437147" algn="l" rtl="0">
                <a:lnSpc>
                  <a:spcPct val="97219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884"/>
                <a:buFont typeface="Arial"/>
                <a:buChar char="•"/>
              </a:pPr>
              <a:r>
                <a:rPr lang="ka-GE" sz="3884" b="1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ეთიკური მოხმარებისა და ყოველდღიური არჩევანის გლობალური გავლენის შესახებ ცოდნა</a:t>
              </a:r>
            </a:p>
            <a:p>
              <a:pPr marL="874295" marR="0" lvl="1" indent="-437147" algn="l" rtl="0">
                <a:lnSpc>
                  <a:spcPct val="97219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884"/>
                <a:buFont typeface="Arial"/>
                <a:buChar char="•"/>
              </a:pPr>
              <a:r>
                <a:rPr lang="ka-GE" sz="3884" b="1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პრაქტიკული ინსტრუმენტები პასუხისმგებლიანი გადაწყვეტილების მიღებისა და უფრო მდგრადი მომავლის მშენებლობისთვის</a:t>
              </a:r>
              <a:endParaRPr sz="3884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99" name="Google Shape;299;p14"/>
          <p:cNvSpPr/>
          <p:nvPr/>
        </p:nvSpPr>
        <p:spPr>
          <a:xfrm>
            <a:off x="13716000" y="12677"/>
            <a:ext cx="4319337" cy="1350869"/>
          </a:xfrm>
          <a:custGeom>
            <a:avLst/>
            <a:gdLst/>
            <a:ahLst/>
            <a:cxnLst/>
            <a:rect l="l" t="t" r="r" b="b"/>
            <a:pathLst>
              <a:path w="4319337" h="1350869" extrusionOk="0">
                <a:moveTo>
                  <a:pt x="0" y="0"/>
                </a:moveTo>
                <a:lnTo>
                  <a:pt x="4319337" y="0"/>
                </a:lnTo>
                <a:lnTo>
                  <a:pt x="4319337" y="1350868"/>
                </a:lnTo>
                <a:lnTo>
                  <a:pt x="0" y="135086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300" name="Google Shape;300;p14"/>
          <p:cNvSpPr/>
          <p:nvPr/>
        </p:nvSpPr>
        <p:spPr>
          <a:xfrm>
            <a:off x="13298637" y="3912108"/>
            <a:ext cx="4324320" cy="4335158"/>
          </a:xfrm>
          <a:custGeom>
            <a:avLst/>
            <a:gdLst/>
            <a:ahLst/>
            <a:cxnLst/>
            <a:rect l="l" t="t" r="r" b="b"/>
            <a:pathLst>
              <a:path w="4324320" h="4335158" extrusionOk="0">
                <a:moveTo>
                  <a:pt x="0" y="0"/>
                </a:moveTo>
                <a:lnTo>
                  <a:pt x="4324320" y="0"/>
                </a:lnTo>
                <a:lnTo>
                  <a:pt x="4324320" y="4335158"/>
                </a:lnTo>
                <a:lnTo>
                  <a:pt x="0" y="433515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p15"/>
          <p:cNvSpPr/>
          <p:nvPr/>
        </p:nvSpPr>
        <p:spPr>
          <a:xfrm>
            <a:off x="0" y="75838"/>
            <a:ext cx="4389696" cy="1166542"/>
          </a:xfrm>
          <a:custGeom>
            <a:avLst/>
            <a:gdLst/>
            <a:ahLst/>
            <a:cxnLst/>
            <a:rect l="l" t="t" r="r" b="b"/>
            <a:pathLst>
              <a:path w="4389696" h="1166542" extrusionOk="0">
                <a:moveTo>
                  <a:pt x="0" y="0"/>
                </a:moveTo>
                <a:lnTo>
                  <a:pt x="4389696" y="0"/>
                </a:lnTo>
                <a:lnTo>
                  <a:pt x="4389696" y="1166543"/>
                </a:lnTo>
                <a:lnTo>
                  <a:pt x="0" y="116654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t="-48129" r="-285594" b="-39985"/>
            </a:stretch>
          </a:blipFill>
          <a:ln>
            <a:noFill/>
          </a:ln>
        </p:spPr>
      </p:sp>
      <p:sp>
        <p:nvSpPr>
          <p:cNvPr id="310" name="Google Shape;310;p15" descr="Blue text on a black background  AI-generated content may be incorrect."/>
          <p:cNvSpPr/>
          <p:nvPr/>
        </p:nvSpPr>
        <p:spPr>
          <a:xfrm>
            <a:off x="6749560" y="35720"/>
            <a:ext cx="5228493" cy="1166542"/>
          </a:xfrm>
          <a:custGeom>
            <a:avLst/>
            <a:gdLst/>
            <a:ahLst/>
            <a:cxnLst/>
            <a:rect l="l" t="t" r="r" b="b"/>
            <a:pathLst>
              <a:path w="5228493" h="1166542" extrusionOk="0">
                <a:moveTo>
                  <a:pt x="0" y="0"/>
                </a:moveTo>
                <a:lnTo>
                  <a:pt x="5228493" y="0"/>
                </a:lnTo>
                <a:lnTo>
                  <a:pt x="5228493" y="1166542"/>
                </a:lnTo>
                <a:lnTo>
                  <a:pt x="0" y="116654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38"/>
            </a:stretch>
          </a:blipFill>
          <a:ln>
            <a:noFill/>
          </a:ln>
        </p:spPr>
      </p:sp>
      <p:grpSp>
        <p:nvGrpSpPr>
          <p:cNvPr id="311" name="Google Shape;311;p15"/>
          <p:cNvGrpSpPr/>
          <p:nvPr/>
        </p:nvGrpSpPr>
        <p:grpSpPr>
          <a:xfrm>
            <a:off x="4405070" y="688111"/>
            <a:ext cx="9917476" cy="4024227"/>
            <a:chOff x="0" y="-1404082"/>
            <a:chExt cx="13223300" cy="5365636"/>
          </a:xfrm>
        </p:grpSpPr>
        <p:sp>
          <p:nvSpPr>
            <p:cNvPr id="312" name="Google Shape;312;p15"/>
            <p:cNvSpPr/>
            <p:nvPr/>
          </p:nvSpPr>
          <p:spPr>
            <a:xfrm>
              <a:off x="0" y="0"/>
              <a:ext cx="13223300" cy="3961554"/>
            </a:xfrm>
            <a:custGeom>
              <a:avLst/>
              <a:gdLst/>
              <a:ahLst/>
              <a:cxnLst/>
              <a:rect l="l" t="t" r="r" b="b"/>
              <a:pathLst>
                <a:path w="13223300" h="3961554" extrusionOk="0">
                  <a:moveTo>
                    <a:pt x="0" y="0"/>
                  </a:moveTo>
                  <a:lnTo>
                    <a:pt x="13223300" y="0"/>
                  </a:lnTo>
                  <a:lnTo>
                    <a:pt x="13223300" y="3961554"/>
                  </a:lnTo>
                  <a:lnTo>
                    <a:pt x="0" y="3961554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>
              <a:noFill/>
            </a:ln>
          </p:spPr>
        </p:sp>
        <p:sp>
          <p:nvSpPr>
            <p:cNvPr id="313" name="Google Shape;313;p15"/>
            <p:cNvSpPr txBox="1"/>
            <p:nvPr/>
          </p:nvSpPr>
          <p:spPr>
            <a:xfrm>
              <a:off x="0" y="-1404082"/>
              <a:ext cx="13223299" cy="40187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l" rtl="0">
                <a:lnSpc>
                  <a:spcPct val="108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ka-GE" sz="6500" b="1" i="0" u="sng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დასკვნა და დასკვნები</a:t>
              </a:r>
              <a:endParaRPr sz="6500" b="1" i="0" u="sng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l" rtl="0">
                <a:lnSpc>
                  <a:spcPct val="108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6500" b="1" i="0" u="sng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14" name="Google Shape;314;p15"/>
          <p:cNvGrpSpPr/>
          <p:nvPr/>
        </p:nvGrpSpPr>
        <p:grpSpPr>
          <a:xfrm>
            <a:off x="278266" y="2362225"/>
            <a:ext cx="12341700" cy="7583616"/>
            <a:chOff x="-1000579" y="-1535452"/>
            <a:chExt cx="16455600" cy="10111488"/>
          </a:xfrm>
        </p:grpSpPr>
        <p:sp>
          <p:nvSpPr>
            <p:cNvPr id="315" name="Google Shape;315;p15"/>
            <p:cNvSpPr/>
            <p:nvPr/>
          </p:nvSpPr>
          <p:spPr>
            <a:xfrm>
              <a:off x="0" y="0"/>
              <a:ext cx="15160715" cy="8576036"/>
            </a:xfrm>
            <a:custGeom>
              <a:avLst/>
              <a:gdLst/>
              <a:ahLst/>
              <a:cxnLst/>
              <a:rect l="l" t="t" r="r" b="b"/>
              <a:pathLst>
                <a:path w="15160715" h="8576036" extrusionOk="0">
                  <a:moveTo>
                    <a:pt x="0" y="0"/>
                  </a:moveTo>
                  <a:lnTo>
                    <a:pt x="15160715" y="0"/>
                  </a:lnTo>
                  <a:lnTo>
                    <a:pt x="15160715" y="8576036"/>
                  </a:lnTo>
                  <a:lnTo>
                    <a:pt x="0" y="8576036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>
              <a:noFill/>
            </a:ln>
          </p:spPr>
        </p:sp>
        <p:sp>
          <p:nvSpPr>
            <p:cNvPr id="316" name="Google Shape;316;p15"/>
            <p:cNvSpPr txBox="1"/>
            <p:nvPr/>
          </p:nvSpPr>
          <p:spPr>
            <a:xfrm>
              <a:off x="-1000579" y="-1535452"/>
              <a:ext cx="16455600" cy="8566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874295" marR="0" lvl="1" indent="-437147" algn="l" rtl="0">
                <a:lnSpc>
                  <a:spcPct val="97219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884"/>
                <a:buFont typeface="Arial"/>
                <a:buChar char="•"/>
              </a:pPr>
              <a:r>
                <a:rPr lang="ka-GE" sz="3200" b="1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ეთიკური გადაწყვეტილებების მიღება გადამწყვეტია დღევანდელ სწრაფად განვითარებად ციფრულ და სოციალურ ლანდშაფტში.</a:t>
              </a:r>
            </a:p>
            <a:p>
              <a:pPr marL="874295" marR="0" lvl="1" indent="-437147" algn="l" rtl="0">
                <a:lnSpc>
                  <a:spcPct val="97219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884"/>
                <a:buFont typeface="Arial"/>
                <a:buChar char="•"/>
              </a:pPr>
              <a:endParaRPr lang="ka-GE" sz="32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874295" marR="0" lvl="1" indent="-437147" algn="l" rtl="0">
                <a:lnSpc>
                  <a:spcPct val="97219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884"/>
                <a:buFont typeface="Arial"/>
                <a:buChar char="•"/>
              </a:pPr>
              <a:r>
                <a:rPr lang="ka-GE" sz="3200" b="1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ჩვენს არჩევანს - ტექნოლოგიურს, სოციალურს და სამომხმარებლოს - ფართო გავლენა აქვს საზოგადოებასა და მომავალ თაობებზე.</a:t>
              </a:r>
            </a:p>
            <a:p>
              <a:pPr marL="874295" marR="0" lvl="1" indent="-437147" algn="l" rtl="0">
                <a:lnSpc>
                  <a:spcPct val="97219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884"/>
                <a:buFont typeface="Arial"/>
                <a:buChar char="•"/>
              </a:pPr>
              <a:endParaRPr lang="ka-GE" sz="32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874295" marR="0" lvl="1" indent="-437147" algn="l" rtl="0">
                <a:lnSpc>
                  <a:spcPct val="97219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884"/>
                <a:buFont typeface="Arial"/>
                <a:buChar char="•"/>
              </a:pPr>
              <a:r>
                <a:rPr lang="ka-GE" sz="3200" b="1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ციფრული პასუხისმგებლობის, თაობათაშორისი სამართლიანობისა და ეთიკური მოხმარების გააზრება გვაძლევს საშუალებას, პოზიტიური ცვლილებები განვახორციელოთ.</a:t>
              </a:r>
            </a:p>
            <a:p>
              <a:pPr marL="874295" marR="0" lvl="1" indent="-437147" algn="l" rtl="0">
                <a:lnSpc>
                  <a:spcPct val="97219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884"/>
                <a:buFont typeface="Arial"/>
                <a:buChar char="•"/>
              </a:pPr>
              <a:endParaRPr lang="ka-GE" sz="32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874295" marR="0" lvl="1" indent="-437147" algn="l" rtl="0">
                <a:lnSpc>
                  <a:spcPct val="97219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884"/>
                <a:buFont typeface="Arial"/>
                <a:buChar char="•"/>
              </a:pPr>
              <a:r>
                <a:rPr lang="ka-GE" sz="3200" b="1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თითოეულ ჩვენგანს შეუძლია ინფორმირებული ქმედებებით წვლილი შეიტანოს უფრო სამართლიანი, პასუხისმგებლიანი და მდგრადი სამყაროს შექმნაში.</a:t>
              </a:r>
              <a:endParaRPr sz="32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17" name="Google Shape;317;p15"/>
          <p:cNvSpPr/>
          <p:nvPr/>
        </p:nvSpPr>
        <p:spPr>
          <a:xfrm>
            <a:off x="13716000" y="12677"/>
            <a:ext cx="4319337" cy="1350869"/>
          </a:xfrm>
          <a:custGeom>
            <a:avLst/>
            <a:gdLst/>
            <a:ahLst/>
            <a:cxnLst/>
            <a:rect l="l" t="t" r="r" b="b"/>
            <a:pathLst>
              <a:path w="4319337" h="1350869" extrusionOk="0">
                <a:moveTo>
                  <a:pt x="0" y="0"/>
                </a:moveTo>
                <a:lnTo>
                  <a:pt x="4319337" y="0"/>
                </a:lnTo>
                <a:lnTo>
                  <a:pt x="4319337" y="1350868"/>
                </a:lnTo>
                <a:lnTo>
                  <a:pt x="0" y="135086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318" name="Google Shape;318;p15"/>
          <p:cNvSpPr/>
          <p:nvPr/>
        </p:nvSpPr>
        <p:spPr>
          <a:xfrm>
            <a:off x="12422700" y="3798275"/>
            <a:ext cx="5233483" cy="4437362"/>
          </a:xfrm>
          <a:custGeom>
            <a:avLst/>
            <a:gdLst/>
            <a:ahLst/>
            <a:cxnLst/>
            <a:rect l="l" t="t" r="r" b="b"/>
            <a:pathLst>
              <a:path w="5673152" h="4836362" extrusionOk="0">
                <a:moveTo>
                  <a:pt x="0" y="0"/>
                </a:moveTo>
                <a:lnTo>
                  <a:pt x="5673153" y="0"/>
                </a:lnTo>
                <a:lnTo>
                  <a:pt x="5673153" y="4836362"/>
                </a:lnTo>
                <a:lnTo>
                  <a:pt x="0" y="483636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699</Words>
  <Application>Microsoft Macintosh PowerPoint</Application>
  <PresentationFormat>Custom</PresentationFormat>
  <Paragraphs>109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9" baseType="lpstr">
      <vt:lpstr>Play</vt:lpstr>
      <vt:lpstr>Calibri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პრობლემის გასაგებად ინსტრუმენტები</vt:lpstr>
      <vt:lpstr>PowerPoint Presentation</vt:lpstr>
      <vt:lpstr>PowerPoint Presentation</vt:lpstr>
      <vt:lpstr>PowerPoint Presentation</vt:lpstr>
      <vt:lpstr>რას შეისწავლით ამ კურსში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Elena</dc:creator>
  <cp:lastModifiedBy>Microsoft Office User</cp:lastModifiedBy>
  <cp:revision>1</cp:revision>
  <dcterms:created xsi:type="dcterms:W3CDTF">2006-08-16T00:00:00Z</dcterms:created>
  <dcterms:modified xsi:type="dcterms:W3CDTF">2025-10-14T09:23:45Z</dcterms:modified>
</cp:coreProperties>
</file>