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Play" pitchFamily="2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gjPMkKB0tnz5KesFiySilrM7U1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4"/>
  </p:normalViewPr>
  <p:slideViewPr>
    <p:cSldViewPr snapToGrid="0">
      <p:cViewPr varScale="1">
        <p:scale>
          <a:sx n="106" d="100"/>
          <a:sy n="106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4" name="Google Shape;12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3" name="Google Shape;1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8" name="Google Shape;14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lang="en-GB" b="1"/>
              <a:t>nursing student</a:t>
            </a:r>
            <a:r>
              <a:rPr lang="en-GB"/>
              <a:t> searching for </a:t>
            </a:r>
            <a:r>
              <a:rPr lang="en-GB" b="1"/>
              <a:t>reliable health articles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lang="en-GB" b="1"/>
              <a:t>teaching student</a:t>
            </a:r>
            <a:r>
              <a:rPr lang="en-GB"/>
              <a:t> filtering </a:t>
            </a:r>
            <a:r>
              <a:rPr lang="en-GB" b="1"/>
              <a:t>lesson plan resources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lang="en-GB" b="1"/>
              <a:t>CS student</a:t>
            </a:r>
            <a:r>
              <a:rPr lang="en-GB"/>
              <a:t> refining searches for </a:t>
            </a:r>
            <a:r>
              <a:rPr lang="en-GB" b="1"/>
              <a:t>AI research papers</a:t>
            </a:r>
            <a:r>
              <a:rPr lang="en-GB"/>
              <a:t>.</a:t>
            </a:r>
            <a:endParaRPr/>
          </a:p>
        </p:txBody>
      </p:sp>
      <p:sp>
        <p:nvSpPr>
          <p:cNvPr id="167" name="Google Shape;167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lang="en-GB" b="1"/>
              <a:t>nursing student</a:t>
            </a:r>
            <a:r>
              <a:rPr lang="en-GB"/>
              <a:t> searching for </a:t>
            </a:r>
            <a:r>
              <a:rPr lang="en-GB" b="1"/>
              <a:t>reliable health articles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lang="en-GB" b="1"/>
              <a:t>teaching student</a:t>
            </a:r>
            <a:r>
              <a:rPr lang="en-GB"/>
              <a:t> filtering </a:t>
            </a:r>
            <a:r>
              <a:rPr lang="en-GB" b="1"/>
              <a:t>lesson plan resources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lang="en-GB" b="1"/>
              <a:t>CS student</a:t>
            </a:r>
            <a:r>
              <a:rPr lang="en-GB"/>
              <a:t> refining searches for </a:t>
            </a:r>
            <a:r>
              <a:rPr lang="en-GB" b="1"/>
              <a:t>AI research papers</a:t>
            </a:r>
            <a:r>
              <a:rPr lang="en-GB"/>
              <a:t>.</a:t>
            </a:r>
            <a:endParaRPr/>
          </a:p>
        </p:txBody>
      </p:sp>
      <p:sp>
        <p:nvSpPr>
          <p:cNvPr id="177" name="Google Shape;177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i="1"/>
              <a:t>Example: A student researching vaccines needs to distinguish scientific studies from misinformation.</a:t>
            </a:r>
            <a:endParaRPr/>
          </a:p>
        </p:txBody>
      </p:sp>
      <p:sp>
        <p:nvSpPr>
          <p:cNvPr id="203" name="Google Shape;203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b="1"/>
              <a:t>Example:</a:t>
            </a:r>
            <a:r>
              <a:rPr lang="en-GB"/>
              <a:t> A student searching “Is AI dangerous?” might only see </a:t>
            </a:r>
            <a:r>
              <a:rPr lang="en-GB" b="1"/>
              <a:t>negative</a:t>
            </a:r>
            <a:r>
              <a:rPr lang="en-GB"/>
              <a:t> articles unless they adjust their search.</a:t>
            </a:r>
            <a:endParaRPr/>
          </a:p>
        </p:txBody>
      </p:sp>
      <p:sp>
        <p:nvSpPr>
          <p:cNvPr id="215" name="Google Shape;215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i="1"/>
              <a:t>Example: A student researching vaccines needs to distinguish scientific studies from misinformation.</a:t>
            </a:r>
            <a:endParaRPr/>
          </a:p>
        </p:txBody>
      </p:sp>
      <p:sp>
        <p:nvSpPr>
          <p:cNvPr id="225" name="Google Shape;225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ftr" idx="11"/>
          </p:nvPr>
        </p:nvSpPr>
        <p:spPr>
          <a:xfrm>
            <a:off x="4038599" y="6371067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sldNum" idx="12"/>
          </p:nvPr>
        </p:nvSpPr>
        <p:spPr>
          <a:xfrm>
            <a:off x="8863781" y="637106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1" name="Google Shape;21;p18"/>
          <p:cNvPicPr preferRelativeResize="0"/>
          <p:nvPr/>
        </p:nvPicPr>
        <p:blipFill rotWithShape="1">
          <a:blip r:embed="rId2">
            <a:alphaModFix/>
          </a:blip>
          <a:srcRect t="25585" r="73108" b="21257"/>
          <a:stretch/>
        </p:blipFill>
        <p:spPr>
          <a:xfrm>
            <a:off x="0" y="50559"/>
            <a:ext cx="2926464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8"/>
          <p:cNvPicPr preferRelativeResize="0"/>
          <p:nvPr/>
        </p:nvPicPr>
        <p:blipFill rotWithShape="1">
          <a:blip r:embed="rId2">
            <a:alphaModFix/>
          </a:blip>
          <a:srcRect l="74792" t="29942" r="4613" b="16902"/>
          <a:stretch/>
        </p:blipFill>
        <p:spPr>
          <a:xfrm>
            <a:off x="9896230" y="53862"/>
            <a:ext cx="2241062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8" descr="Blue text on a black background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9707" y="23813"/>
            <a:ext cx="3485662" cy="777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9"/>
          <p:cNvSpPr txBox="1">
            <a:spLocks noGrp="1"/>
          </p:cNvSpPr>
          <p:nvPr>
            <p:ph type="title"/>
          </p:nvPr>
        </p:nvSpPr>
        <p:spPr>
          <a:xfrm>
            <a:off x="838200" y="165650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body" idx="1"/>
          </p:nvPr>
        </p:nvSpPr>
        <p:spPr>
          <a:xfrm>
            <a:off x="838200" y="2982072"/>
            <a:ext cx="10515600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0" name="Google Shape;30;p19"/>
          <p:cNvPicPr preferRelativeResize="0"/>
          <p:nvPr/>
        </p:nvPicPr>
        <p:blipFill rotWithShape="1">
          <a:blip r:embed="rId2">
            <a:alphaModFix/>
          </a:blip>
          <a:srcRect t="25585" r="73108" b="21257"/>
          <a:stretch/>
        </p:blipFill>
        <p:spPr>
          <a:xfrm>
            <a:off x="0" y="50559"/>
            <a:ext cx="2926464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9"/>
          <p:cNvPicPr preferRelativeResize="0"/>
          <p:nvPr/>
        </p:nvPicPr>
        <p:blipFill rotWithShape="1">
          <a:blip r:embed="rId2">
            <a:alphaModFix/>
          </a:blip>
          <a:srcRect l="74792" t="29942" r="4613" b="16902"/>
          <a:stretch/>
        </p:blipFill>
        <p:spPr>
          <a:xfrm>
            <a:off x="9896230" y="53862"/>
            <a:ext cx="2241062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9" descr="Blue text on a black background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9707" y="23813"/>
            <a:ext cx="3485662" cy="777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" name="Google Shape;6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"/>
          <p:cNvSpPr txBox="1">
            <a:spLocks noGrp="1"/>
          </p:cNvSpPr>
          <p:nvPr>
            <p:ph type="ctrTitle"/>
          </p:nvPr>
        </p:nvSpPr>
        <p:spPr>
          <a:xfrm>
            <a:off x="296883" y="2232560"/>
            <a:ext cx="11726675" cy="1023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მდგრადობისთვის გადაწყვეტილების მიღება</a:t>
            </a:r>
            <a:endParaRPr b="1" dirty="0"/>
          </a:p>
        </p:txBody>
      </p:sp>
      <p:sp>
        <p:nvSpPr>
          <p:cNvPr id="95" name="Google Shape;95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A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სექცია 2 – ცნობიერი არჩევანი სამართლიანი მომავლისთვის</a:t>
            </a:r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9"/>
          <p:cNvSpPr txBox="1">
            <a:spLocks noGrp="1"/>
          </p:cNvSpPr>
          <p:nvPr>
            <p:ph type="ctrTitle"/>
          </p:nvPr>
        </p:nvSpPr>
        <p:spPr>
          <a:xfrm>
            <a:off x="2935705" y="2872862"/>
            <a:ext cx="6320589" cy="1112276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A" sz="7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შესავალი</a:t>
            </a:r>
            <a:endParaRPr sz="7200" b="1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  <p:sp>
        <p:nvSpPr>
          <p:cNvPr id="108" name="Google Shape;108;p2"/>
          <p:cNvSpPr txBox="1"/>
          <p:nvPr/>
        </p:nvSpPr>
        <p:spPr>
          <a:xfrm>
            <a:off x="650008" y="1044999"/>
            <a:ext cx="839774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A" sz="6000" b="1" u="sng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სწავლის მიზნები</a:t>
            </a:r>
            <a:endParaRPr sz="6000" b="1" i="0" u="sng" strike="noStrike" cap="none" dirty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10" name="Google Shape;110;p2"/>
          <p:cNvSpPr txBox="1">
            <a:spLocks noGrp="1"/>
          </p:cNvSpPr>
          <p:nvPr>
            <p:ph type="body" idx="1"/>
          </p:nvPr>
        </p:nvSpPr>
        <p:spPr>
          <a:xfrm>
            <a:off x="252663" y="2330436"/>
            <a:ext cx="8891337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A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სწავლის მიზნები</a:t>
            </a:r>
            <a:br>
              <a:rPr lang="en-UA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A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გააცნობიეროთ მდგრადი გადაწყვეტილების როლი საზოგადოებაში;</a:t>
            </a:r>
            <a:br>
              <a:rPr lang="en-UA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A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გაანალიზოთ ალტერნატივები ეთიკური მხედველობით;</a:t>
            </a:r>
            <a:br>
              <a:rPr lang="en-UA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A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გაიაზროთ ინდივიდუალური და კოლექტიური მოქმედებების გრძელვადიანი გავლენა.</a:t>
            </a:r>
          </a:p>
        </p:txBody>
      </p:sp>
      <p:pic>
        <p:nvPicPr>
          <p:cNvPr id="111" name="Google Shape;11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48864" y="2289581"/>
            <a:ext cx="4559968" cy="4559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"/>
          <p:cNvSpPr txBox="1">
            <a:spLocks noGrp="1"/>
          </p:cNvSpPr>
          <p:nvPr>
            <p:ph type="title"/>
          </p:nvPr>
        </p:nvSpPr>
        <p:spPr>
          <a:xfrm>
            <a:off x="838200" y="125946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რატომ არის გადაწყვეტილების მიღება მნიშვნელოვანი?</a:t>
            </a:r>
            <a:endParaRPr b="1" dirty="0"/>
          </a:p>
        </p:txBody>
      </p:sp>
      <p:sp>
        <p:nvSpPr>
          <p:cNvPr id="118" name="Google Shape;118;p3"/>
          <p:cNvSpPr txBox="1">
            <a:spLocks noGrp="1"/>
          </p:cNvSpPr>
          <p:nvPr>
            <p:ph type="body" idx="1"/>
          </p:nvPr>
        </p:nvSpPr>
        <p:spPr>
          <a:xfrm>
            <a:off x="838200" y="2982072"/>
            <a:ext cx="8005011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dirty="0"/>
              <a:t>ყველა გადაწყვეტილება გავლენას ახდენს ადამიანებზე, პლანეტასა და მოგებაზე (სამმაგი საბოლოო შედეგი).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dirty="0"/>
              <a:t>დღევანდელი არჩევანი მომავალი თაობების შესაძლებლობებს განსაზღვრავს.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dirty="0"/>
              <a:t>მდგრადობა მოითხოვს სისტემურ, გააზრებულ და ეთიკურ გადაწყვეტილებებს.</a:t>
            </a:r>
            <a:endParaRPr dirty="0"/>
          </a:p>
        </p:txBody>
      </p:sp>
      <p:sp>
        <p:nvSpPr>
          <p:cNvPr id="119" name="Google Shape;119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  <p:pic>
        <p:nvPicPr>
          <p:cNvPr id="120" name="Google Shape;12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21" name="Google Shape;121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72976" y="2657219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"/>
          <p:cNvSpPr txBox="1">
            <a:spLocks noGrp="1"/>
          </p:cNvSpPr>
          <p:nvPr>
            <p:ph type="title"/>
          </p:nvPr>
        </p:nvSpPr>
        <p:spPr>
          <a:xfrm>
            <a:off x="643689" y="1282769"/>
            <a:ext cx="1090462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გადაწყვეტილების მიღებისას გავრცელებული გამოწვევები</a:t>
            </a:r>
            <a:endParaRPr b="1" dirty="0"/>
          </a:p>
        </p:txBody>
      </p:sp>
      <p:sp>
        <p:nvSpPr>
          <p:cNvPr id="127" name="Google Shape;127;p4"/>
          <p:cNvSpPr txBox="1">
            <a:spLocks noGrp="1"/>
          </p:cNvSpPr>
          <p:nvPr>
            <p:ph type="body" idx="1"/>
          </p:nvPr>
        </p:nvSpPr>
        <p:spPr>
          <a:xfrm>
            <a:off x="838200" y="2982072"/>
            <a:ext cx="8476397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ინფორმაციის გადატვირთვა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პრიორიტეტების კონფლიქტი (მაგ., მოგება </a:t>
            </a:r>
            <a:r>
              <a:rPr lang="en-GB" b="1" dirty="0"/>
              <a:t>vs. </a:t>
            </a:r>
            <a:r>
              <a:rPr lang="ka-GE" b="1" dirty="0"/>
              <a:t>გარემო)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მოკლევადიანი აზროვნება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დაინტერესებული მხარეების ჩართულობის ნაკლებობა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ეთიკური დილემები</a:t>
            </a:r>
            <a:endParaRPr dirty="0"/>
          </a:p>
        </p:txBody>
      </p:sp>
      <p:sp>
        <p:nvSpPr>
          <p:cNvPr id="128" name="Google Shape;1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  <p:pic>
        <p:nvPicPr>
          <p:cNvPr id="129" name="Google Shape;12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30" name="Google Shape;130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33084" y="2254432"/>
            <a:ext cx="3990474" cy="3990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5"/>
          <p:cNvPicPr preferRelativeResize="0"/>
          <p:nvPr/>
        </p:nvPicPr>
        <p:blipFill rotWithShape="1">
          <a:blip r:embed="rId3">
            <a:alphaModFix/>
          </a:blip>
          <a:srcRect l="29210" t="19649" r="28158" b="7314"/>
          <a:stretch/>
        </p:blipFill>
        <p:spPr>
          <a:xfrm>
            <a:off x="6825916" y="1612559"/>
            <a:ext cx="4922628" cy="474379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5"/>
          <p:cNvSpPr txBox="1">
            <a:spLocks noGrp="1"/>
          </p:cNvSpPr>
          <p:nvPr>
            <p:ph type="title"/>
          </p:nvPr>
        </p:nvSpPr>
        <p:spPr>
          <a:xfrm>
            <a:off x="443456" y="1247434"/>
            <a:ext cx="1109712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გადაწყვეტილების მიღების კომპეტენციის სფეროები</a:t>
            </a:r>
            <a:endParaRPr b="1" dirty="0"/>
          </a:p>
        </p:txBody>
      </p:sp>
      <p:sp>
        <p:nvSpPr>
          <p:cNvPr id="137" name="Google Shape;137;p5"/>
          <p:cNvSpPr txBox="1">
            <a:spLocks noGrp="1"/>
          </p:cNvSpPr>
          <p:nvPr>
            <p:ph type="body" idx="1"/>
          </p:nvPr>
        </p:nvSpPr>
        <p:spPr>
          <a:xfrm>
            <a:off x="838200" y="2982072"/>
            <a:ext cx="7333891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კრიტიკული აზროვნება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სისტემური აზროვნება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ეთიკური მსჯელობა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თანამშრომლობა და კომუნიკაცია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მომავლის აზროვნება</a:t>
            </a:r>
            <a:endParaRPr dirty="0"/>
          </a:p>
        </p:txBody>
      </p:sp>
      <p:sp>
        <p:nvSpPr>
          <p:cNvPr id="138" name="Google Shape;13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  <p:pic>
        <p:nvPicPr>
          <p:cNvPr id="139" name="Google Shape;139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30"/>
          <p:cNvSpPr txBox="1">
            <a:spLocks noGrp="1"/>
          </p:cNvSpPr>
          <p:nvPr>
            <p:ph type="ctrTitle"/>
          </p:nvPr>
        </p:nvSpPr>
        <p:spPr>
          <a:xfrm>
            <a:off x="1804737" y="1603530"/>
            <a:ext cx="8582526" cy="3650939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ka-GE" sz="7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გადაწყვეტილების მიღებაში გამოყენებული ინსტრუმენტები</a:t>
            </a:r>
            <a:endParaRPr sz="7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9"/>
          <p:cNvPicPr preferRelativeResize="0"/>
          <p:nvPr/>
        </p:nvPicPr>
        <p:blipFill rotWithShape="1">
          <a:blip r:embed="rId3">
            <a:alphaModFix/>
          </a:blip>
          <a:srcRect t="9649" b="7314"/>
          <a:stretch/>
        </p:blipFill>
        <p:spPr>
          <a:xfrm>
            <a:off x="6897268" y="2073610"/>
            <a:ext cx="5022854" cy="417078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9"/>
          <p:cNvSpPr txBox="1">
            <a:spLocks noGrp="1"/>
          </p:cNvSpPr>
          <p:nvPr>
            <p:ph type="title"/>
          </p:nvPr>
        </p:nvSpPr>
        <p:spPr>
          <a:xfrm>
            <a:off x="838200" y="110928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ჩარჩო: სამმაგი საბოლოო ხაზი (</a:t>
            </a:r>
            <a:r>
              <a:rPr lang="en-GB" b="1" dirty="0"/>
              <a:t>TBL)</a:t>
            </a:r>
            <a:endParaRPr b="1" dirty="0"/>
          </a:p>
        </p:txBody>
      </p:sp>
      <p:sp>
        <p:nvSpPr>
          <p:cNvPr id="152" name="Google Shape;152;p9"/>
          <p:cNvSpPr txBox="1">
            <a:spLocks noGrp="1"/>
          </p:cNvSpPr>
          <p:nvPr>
            <p:ph type="body" idx="1"/>
          </p:nvPr>
        </p:nvSpPr>
        <p:spPr>
          <a:xfrm>
            <a:off x="537410" y="2895209"/>
            <a:ext cx="8073190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ადამიანები - სოციალური გავლენა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პლანეტა - გარემოსდაცვითი კვალი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მოგება - ეკონომიკური მიზანშეწონილობა</a:t>
            </a:r>
            <a:endParaRPr lang="uk-UA" b="1"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br>
              <a:rPr lang="en-GB" dirty="0"/>
            </a:br>
            <a:r>
              <a:rPr lang="en-GB" dirty="0"/>
              <a:t>➡ </a:t>
            </a:r>
            <a:r>
              <a:rPr lang="ka-GE" dirty="0"/>
              <a:t>მიზანი: სამივე განზომილებაში ღირებულების მაქსიმიზაცია</a:t>
            </a:r>
            <a:endParaRPr dirty="0"/>
          </a:p>
        </p:txBody>
      </p:sp>
      <p:sp>
        <p:nvSpPr>
          <p:cNvPr id="153" name="Google Shape;1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  <p:pic>
        <p:nvPicPr>
          <p:cNvPr id="154" name="Google Shape;154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57361" y="2240136"/>
            <a:ext cx="5434639" cy="3969418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0"/>
          <p:cNvSpPr txBox="1">
            <a:spLocks noGrp="1"/>
          </p:cNvSpPr>
          <p:nvPr>
            <p:ph type="title"/>
          </p:nvPr>
        </p:nvSpPr>
        <p:spPr>
          <a:xfrm>
            <a:off x="345282" y="1307593"/>
            <a:ext cx="118467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ინსტრუმენტი: ხარჯებისა და სარგებლის ანალიზი (</a:t>
            </a:r>
            <a:r>
              <a:rPr lang="en-GB" b="1" dirty="0"/>
              <a:t>CBA)</a:t>
            </a:r>
            <a:endParaRPr b="1" dirty="0"/>
          </a:p>
        </p:txBody>
      </p:sp>
      <p:sp>
        <p:nvSpPr>
          <p:cNvPr id="161" name="Google Shape;161;p10"/>
          <p:cNvSpPr txBox="1">
            <a:spLocks noGrp="1"/>
          </p:cNvSpPr>
          <p:nvPr>
            <p:ph type="body" idx="1"/>
          </p:nvPr>
        </p:nvSpPr>
        <p:spPr>
          <a:xfrm>
            <a:off x="345282" y="3006135"/>
            <a:ext cx="7240009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dirty="0"/>
              <a:t>აწონ-დაწონის ფინანსური და არაფინანსური შედეგები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dirty="0"/>
              <a:t>ხელს უწყობს მოკლევადიანი მოგებისა და გრძელვადიანი ზემოქმედების შედარებას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dirty="0"/>
              <a:t>უნდა მოიცავდეს გარეგან ეფექტებს (მაგ., ნახშირბადის გამოყოფა, ჯანდაცვის ხარჯები)</a:t>
            </a:r>
            <a:endParaRPr dirty="0"/>
          </a:p>
        </p:txBody>
      </p:sp>
      <p:sp>
        <p:nvSpPr>
          <p:cNvPr id="162" name="Google Shape;162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  <p:pic>
        <p:nvPicPr>
          <p:cNvPr id="163" name="Google Shape;163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11"/>
          <p:cNvPicPr preferRelativeResize="0"/>
          <p:nvPr/>
        </p:nvPicPr>
        <p:blipFill rotWithShape="1">
          <a:blip r:embed="rId3">
            <a:alphaModFix/>
          </a:blip>
          <a:srcRect l="10163" t="9649" r="44737" b="10350"/>
          <a:stretch/>
        </p:blipFill>
        <p:spPr>
          <a:xfrm>
            <a:off x="8046896" y="1970374"/>
            <a:ext cx="3870607" cy="3862138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  <p:sp>
        <p:nvSpPr>
          <p:cNvPr id="171" name="Google Shape;171;p11"/>
          <p:cNvSpPr txBox="1">
            <a:spLocks noGrp="1"/>
          </p:cNvSpPr>
          <p:nvPr>
            <p:ph type="body" idx="1"/>
          </p:nvPr>
        </p:nvSpPr>
        <p:spPr>
          <a:xfrm>
            <a:off x="345282" y="2646295"/>
            <a:ext cx="8630275" cy="3191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dirty="0"/>
              <a:t>განიხილავს პროდუქტს ან გადაწყვეტილებას შექმნიდან მის განადგურებამდე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dirty="0"/>
              <a:t>ხელს უწყობს ფარული ხარჯების და ზემოქმედების იდენტიფიცირებას (მაგ., ელექტრონული ნარჩენები, წყლის გამოყენება)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dirty="0"/>
              <a:t>მხარს უჭერს ეკოდიზაინსა და წრიული ეკონომიკის მოდელებს</a:t>
            </a:r>
            <a:endParaRPr lang="en-GB" dirty="0"/>
          </a:p>
        </p:txBody>
      </p:sp>
      <p:pic>
        <p:nvPicPr>
          <p:cNvPr id="172" name="Google Shape;172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73" name="Google Shape;173;p11"/>
          <p:cNvSpPr txBox="1">
            <a:spLocks noGrp="1"/>
          </p:cNvSpPr>
          <p:nvPr>
            <p:ph type="title"/>
          </p:nvPr>
        </p:nvSpPr>
        <p:spPr>
          <a:xfrm>
            <a:off x="838200" y="125271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ინსტრუმენტი: სასიცოცხლო ციკლის აზროვნება (</a:t>
            </a:r>
            <a:r>
              <a:rPr lang="en-GB" b="1" dirty="0"/>
              <a:t>LCT)</a:t>
            </a:r>
            <a:endParaRPr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21642" y="2523989"/>
            <a:ext cx="5422231" cy="305000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  <p:sp>
        <p:nvSpPr>
          <p:cNvPr id="181" name="Google Shape;181;p12"/>
          <p:cNvSpPr txBox="1"/>
          <p:nvPr/>
        </p:nvSpPr>
        <p:spPr>
          <a:xfrm>
            <a:off x="492099" y="2523989"/>
            <a:ext cx="7240196" cy="3693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სტრუქტურირებული პროცესი გადაწყვეტილების ან პროექტის სოციალური, გარემოსდაცვითი და ეკონომიკური ზემოქმედების შესაფასებლად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endParaRPr lang="ka-GE"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მოიცავს დაინტერესებული მხარეების ანალიზს, რისკების რუკას და შერბილების დაგეგმვას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83" name="Google Shape;183;p12"/>
          <p:cNvSpPr txBox="1">
            <a:spLocks noGrp="1"/>
          </p:cNvSpPr>
          <p:nvPr>
            <p:ph type="title"/>
          </p:nvPr>
        </p:nvSpPr>
        <p:spPr>
          <a:xfrm>
            <a:off x="48126" y="1053728"/>
            <a:ext cx="1209574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ინსტრუმენტი: მდგრადობაზე ზემოქმედების შეფასება (</a:t>
            </a:r>
            <a:r>
              <a:rPr lang="en-GB" b="1" dirty="0"/>
              <a:t>SIA)</a:t>
            </a:r>
            <a:endParaRPr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1"/>
          <p:cNvSpPr txBox="1">
            <a:spLocks noGrp="1"/>
          </p:cNvSpPr>
          <p:nvPr>
            <p:ph type="ctrTitle"/>
          </p:nvPr>
        </p:nvSpPr>
        <p:spPr>
          <a:xfrm>
            <a:off x="1804737" y="2573047"/>
            <a:ext cx="8582526" cy="2232924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92592"/>
              <a:buNone/>
            </a:pPr>
            <a:r>
              <a:rPr lang="ka-GE" sz="7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რას შეისწავლით ამ კურსში</a:t>
            </a:r>
            <a:endParaRPr sz="7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5"/>
          <p:cNvPicPr preferRelativeResize="0"/>
          <p:nvPr/>
        </p:nvPicPr>
        <p:blipFill rotWithShape="1">
          <a:blip r:embed="rId3">
            <a:alphaModFix/>
          </a:blip>
          <a:srcRect t="7445" r="4321"/>
          <a:stretch/>
        </p:blipFill>
        <p:spPr>
          <a:xfrm>
            <a:off x="6686366" y="1395663"/>
            <a:ext cx="5505634" cy="5325812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5"/>
          <p:cNvSpPr txBox="1">
            <a:spLocks noGrp="1"/>
          </p:cNvSpPr>
          <p:nvPr>
            <p:ph type="title"/>
          </p:nvPr>
        </p:nvSpPr>
        <p:spPr>
          <a:xfrm>
            <a:off x="248653" y="9618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რას გთავაზობთ ეს კურსი</a:t>
            </a:r>
            <a:endParaRPr dirty="0"/>
          </a:p>
        </p:txBody>
      </p:sp>
      <p:sp>
        <p:nvSpPr>
          <p:cNvPr id="197" name="Google Shape;197;p15"/>
          <p:cNvSpPr txBox="1">
            <a:spLocks noGrp="1"/>
          </p:cNvSpPr>
          <p:nvPr>
            <p:ph type="body" idx="1"/>
          </p:nvPr>
        </p:nvSpPr>
        <p:spPr>
          <a:xfrm>
            <a:off x="248652" y="2188404"/>
            <a:ext cx="8361947" cy="3901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ka-GE" sz="2600" b="1" dirty="0"/>
              <a:t>პრაქტიკული ინსტრუმენტები შეფასებისა და პასუხისმგებლიანი გადაწყვეტილებების მისაღებად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ka-GE" sz="2600" b="1" dirty="0"/>
              <a:t>მდგრადი აზროვნების რეალურ კონტექსტში გამოყენების შესაძლებლობები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ka-GE" sz="2600" b="1" dirty="0"/>
              <a:t>გადატანადი გადაწყვეტილების მიღების უნარები სხვადასხვა კარიერისთვის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ka-GE" sz="2600" b="1" dirty="0"/>
              <a:t>გაცნობიერება, თუ როგორ მოქმედებს თქვენი პირადი და პროფესიული არჩევანი საზოგადოებასა და გარემოზე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ka-GE" sz="2600" b="1" dirty="0"/>
              <a:t>ეთიკური ლიდერობისა და კრიტიკული პრობლემების გადაჭრის საფუძველი</a:t>
            </a:r>
            <a:endParaRPr sz="2600" dirty="0"/>
          </a:p>
        </p:txBody>
      </p:sp>
      <p:sp>
        <p:nvSpPr>
          <p:cNvPr id="198" name="Google Shape;19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13</a:t>
            </a:fld>
            <a:endParaRPr/>
          </a:p>
        </p:txBody>
      </p:sp>
      <p:pic>
        <p:nvPicPr>
          <p:cNvPr id="199" name="Google Shape;199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"/>
          <p:cNvSpPr txBox="1">
            <a:spLocks noGrp="1"/>
          </p:cNvSpPr>
          <p:nvPr>
            <p:ph type="title"/>
          </p:nvPr>
        </p:nvSpPr>
        <p:spPr>
          <a:xfrm>
            <a:off x="1" y="549953"/>
            <a:ext cx="1232033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გადაწყვეტილების მიღება სხვადასხვა სფეროში</a:t>
            </a:r>
            <a:endParaRPr b="1" dirty="0"/>
          </a:p>
        </p:txBody>
      </p:sp>
      <p:sp>
        <p:nvSpPr>
          <p:cNvPr id="206" name="Google Shape;206;p16"/>
          <p:cNvSpPr txBox="1">
            <a:spLocks noGrp="1"/>
          </p:cNvSpPr>
          <p:nvPr>
            <p:ph type="body" idx="1"/>
          </p:nvPr>
        </p:nvSpPr>
        <p:spPr>
          <a:xfrm>
            <a:off x="324852" y="1406847"/>
            <a:ext cx="11125200" cy="4451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sz="2000" b="1" dirty="0"/>
              <a:t>🔬 </a:t>
            </a:r>
            <a:r>
              <a:rPr lang="ka-GE" sz="2000" b="1" dirty="0"/>
              <a:t>სამედიცინო სფერო</a:t>
            </a:r>
          </a:p>
          <a:p>
            <a:r>
              <a:rPr lang="ka-GE" sz="2000" b="1" dirty="0"/>
              <a:t>პაციენტზე ზრუნვის, ეთიკისა და რესურსების გამოყენების დაბალანსება</a:t>
            </a:r>
          </a:p>
          <a:p>
            <a:r>
              <a:rPr lang="ka-GE" sz="2000" b="1" dirty="0"/>
              <a:t>მკურნალობის, ტექნოლოგიების დანერგვისა და საზოგადოებრივი ჯანდაცვის პოლიტიკის შესახებ გადაწყვეტილებები</a:t>
            </a:r>
            <a:endParaRPr lang="uk-UA" sz="2000" b="1" dirty="0"/>
          </a:p>
          <a:p>
            <a:pPr marL="114300" indent="0">
              <a:buNone/>
            </a:pPr>
            <a:endParaRPr sz="2000"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sz="2000" b="1" dirty="0"/>
              <a:t>📚 </a:t>
            </a:r>
            <a:r>
              <a:rPr lang="ka-GE" sz="2000" b="1" dirty="0"/>
              <a:t>პედაგოგიური სფერო</a:t>
            </a:r>
          </a:p>
          <a:p>
            <a:r>
              <a:rPr lang="ka-GE" sz="2000" dirty="0"/>
              <a:t>ინკლუზიური და მდგრადი სასწავლო გარემოს შექმნა</a:t>
            </a:r>
          </a:p>
          <a:p>
            <a:r>
              <a:rPr lang="ka-GE" sz="2000" dirty="0"/>
              <a:t>თანასწორობისა და გრძელვადიანი კომპეტენციის მხარდამჭერი სასწავლო გეგმების შერჩევა</a:t>
            </a:r>
            <a:endParaRPr lang="uk-UA" sz="2000"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2000"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sz="2000" b="1" dirty="0"/>
              <a:t>💻 IT </a:t>
            </a:r>
            <a:r>
              <a:rPr lang="ka-GE" sz="2000" b="1" dirty="0"/>
              <a:t>და ტექნოლოგიების სფერო</a:t>
            </a:r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ka-GE" sz="2000" b="1" dirty="0"/>
              <a:t>მონაცემების, ხელოვნური ინტელექტისა და ავტომატიზაციის ეთიკური გამოყენება</a:t>
            </a:r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ka-GE" sz="2000" b="1" dirty="0"/>
              <a:t>მდგრადი ტექნოლოგიური განვითარება: ენერგია, კონფიდენციალურობა და გრძელვადიანი ზემოქმედება</a:t>
            </a:r>
            <a:endParaRPr dirty="0"/>
          </a:p>
        </p:txBody>
      </p:sp>
      <p:sp>
        <p:nvSpPr>
          <p:cNvPr id="207" name="Google Shape;20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14</a:t>
            </a:fld>
            <a:endParaRPr dirty="0"/>
          </a:p>
        </p:txBody>
      </p:sp>
      <p:pic>
        <p:nvPicPr>
          <p:cNvPr id="208" name="Google Shape;208;p16" descr="Programmer male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44967" y="5245749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6" descr="Doctor female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96360" y="2223572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6" descr="Professor female outlin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896360" y="3690055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"/>
          <p:cNvSpPr txBox="1">
            <a:spLocks noGrp="1"/>
          </p:cNvSpPr>
          <p:nvPr>
            <p:ph type="title"/>
          </p:nvPr>
        </p:nvSpPr>
        <p:spPr>
          <a:xfrm>
            <a:off x="419100" y="1162314"/>
            <a:ext cx="113538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რეფლექსიის კითხვები სტუდენტებისთვის</a:t>
            </a:r>
            <a:endParaRPr b="1" dirty="0"/>
          </a:p>
        </p:txBody>
      </p:sp>
      <p:sp>
        <p:nvSpPr>
          <p:cNvPr id="218" name="Google Shape;218;p14"/>
          <p:cNvSpPr txBox="1">
            <a:spLocks noGrp="1"/>
          </p:cNvSpPr>
          <p:nvPr>
            <p:ph type="body" idx="1"/>
          </p:nvPr>
        </p:nvSpPr>
        <p:spPr>
          <a:xfrm>
            <a:off x="838201" y="2969642"/>
            <a:ext cx="7259052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sz="2400" dirty="0"/>
              <a:t>როგორ დავაბალანსო ჩემი პირადი ღირებულებები მდგრადი განვითარების მიზნებთან?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sz="2400" dirty="0"/>
              <a:t>გავითვალისწინე თუ არა გაუთვალისწინებელი შედეგები?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sz="2400" dirty="0"/>
              <a:t>ვის სარგებლობს ან ზიანდება ჩემი არჩევანი?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sz="2400" dirty="0"/>
              <a:t>რას იტყვის მომავალი თაობა ამ გადაწყვეტილებაზე?</a:t>
            </a:r>
            <a:endParaRPr sz="2400" dirty="0"/>
          </a:p>
        </p:txBody>
      </p:sp>
      <p:sp>
        <p:nvSpPr>
          <p:cNvPr id="219" name="Google Shape;21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  <p:pic>
        <p:nvPicPr>
          <p:cNvPr id="220" name="Google Shape;220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21" name="Google Shape;221;p14"/>
          <p:cNvPicPr preferRelativeResize="0"/>
          <p:nvPr/>
        </p:nvPicPr>
        <p:blipFill rotWithShape="1">
          <a:blip r:embed="rId4">
            <a:alphaModFix/>
          </a:blip>
          <a:srcRect t="17183" r="55986" b="15118"/>
          <a:stretch/>
        </p:blipFill>
        <p:spPr>
          <a:xfrm>
            <a:off x="7932821" y="2409992"/>
            <a:ext cx="3420979" cy="3946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32"/>
          <p:cNvPicPr preferRelativeResize="0"/>
          <p:nvPr/>
        </p:nvPicPr>
        <p:blipFill rotWithShape="1">
          <a:blip r:embed="rId3">
            <a:alphaModFix/>
          </a:blip>
          <a:srcRect l="13333" t="15439" r="10642" b="7314"/>
          <a:stretch/>
        </p:blipFill>
        <p:spPr>
          <a:xfrm>
            <a:off x="6980257" y="1074871"/>
            <a:ext cx="5211743" cy="52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2"/>
          <p:cNvSpPr txBox="1">
            <a:spLocks noGrp="1"/>
          </p:cNvSpPr>
          <p:nvPr>
            <p:ph type="title"/>
          </p:nvPr>
        </p:nvSpPr>
        <p:spPr>
          <a:xfrm>
            <a:off x="501315" y="895239"/>
            <a:ext cx="883519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sz="6000" b="1" dirty="0">
                <a:cs typeface="Arial" panose="020B0604020202020204" pitchFamily="34" charset="0"/>
              </a:rPr>
              <a:t>წყაროები და შთაგონება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9" name="Google Shape;229;p32"/>
          <p:cNvSpPr txBox="1">
            <a:spLocks noGrp="1"/>
          </p:cNvSpPr>
          <p:nvPr>
            <p:ph type="body" idx="1"/>
          </p:nvPr>
        </p:nvSpPr>
        <p:spPr>
          <a:xfrm>
            <a:off x="238626" y="3138483"/>
            <a:ext cx="7772400" cy="3115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dirty="0"/>
              <a:t>მდგრადი გადაწყვეტილების მიღება მთელი ცხოვრების მანძილზე გასატარებელი უნარია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dirty="0"/>
              <a:t>მოითხოვს ეთიკურ ცნობიერებას, კრიტიკულ ანალიზს და ჰოლისტურ აზროვნებას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dirty="0"/>
              <a:t>თქვენი დღევანდელი გადაწყვეტილებები მომავალში ჩადებული ინვესტიციაა</a:t>
            </a:r>
            <a:endParaRPr dirty="0"/>
          </a:p>
        </p:txBody>
      </p:sp>
      <p:sp>
        <p:nvSpPr>
          <p:cNvPr id="230" name="Google Shape;230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  <p:pic>
        <p:nvPicPr>
          <p:cNvPr id="231" name="Google Shape;231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542</Words>
  <Application>Microsoft Macintosh PowerPoint</Application>
  <PresentationFormat>Widescreen</PresentationFormat>
  <Paragraphs>95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Play</vt:lpstr>
      <vt:lpstr>Calibri</vt:lpstr>
      <vt:lpstr>Arial</vt:lpstr>
      <vt:lpstr>Office Theme</vt:lpstr>
      <vt:lpstr>მდგრადობისთვის გადაწყვეტილების მიღება</vt:lpstr>
      <vt:lpstr>შესავალი</vt:lpstr>
      <vt:lpstr>PowerPoint Presentation</vt:lpstr>
      <vt:lpstr>რატომ არის გადაწყვეტილების მიღება მნიშვნელოვანი?</vt:lpstr>
      <vt:lpstr>გადაწყვეტილების მიღებისას გავრცელებული გამოწვევები</vt:lpstr>
      <vt:lpstr>გადაწყვეტილების მიღების კომპეტენციის სფეროები</vt:lpstr>
      <vt:lpstr>გადაწყვეტილების მიღებაში გამოყენებული ინსტრუმენტები</vt:lpstr>
      <vt:lpstr>ჩარჩო: სამმაგი საბოლოო ხაზი (TBL)</vt:lpstr>
      <vt:lpstr>ინსტრუმენტი: ხარჯებისა და სარგებლის ანალიზი (CBA)</vt:lpstr>
      <vt:lpstr>ინსტრუმენტი: სასიცოცხლო ციკლის აზროვნება (LCT)</vt:lpstr>
      <vt:lpstr>ინსტრუმენტი: მდგრადობაზე ზემოქმედების შეფასება (SIA)</vt:lpstr>
      <vt:lpstr>რას შეისწავლით ამ კურსში</vt:lpstr>
      <vt:lpstr>რას გთავაზობთ ეს კურსი</vt:lpstr>
      <vt:lpstr>გადაწყვეტილების მიღება სხვადასხვა სფეროში</vt:lpstr>
      <vt:lpstr>რეფლექსიის კითხვები სტუდენტებისთვის</vt:lpstr>
      <vt:lpstr>წყაროები და შთაგონება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მდგრადობისთვის გადაწყვეტილების მიღება</dc:title>
  <dc:creator>Manwlhs Kwstas</dc:creator>
  <cp:lastModifiedBy>Microsoft Office User</cp:lastModifiedBy>
  <cp:revision>1</cp:revision>
  <dcterms:created xsi:type="dcterms:W3CDTF">2025-02-14T05:17:23Z</dcterms:created>
  <dcterms:modified xsi:type="dcterms:W3CDTF">2025-10-13T13:47:15Z</dcterms:modified>
</cp:coreProperties>
</file>