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Play" pitchFamily="2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srEUZwK+dFPoNVDkb9zLngq0A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2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nursing student</a:t>
            </a:r>
            <a:r>
              <a:rPr lang="en-GB"/>
              <a:t> searching for </a:t>
            </a:r>
            <a:r>
              <a:rPr lang="en-GB" b="1"/>
              <a:t>reliable health articles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teaching student</a:t>
            </a:r>
            <a:r>
              <a:rPr lang="en-GB"/>
              <a:t> filtering </a:t>
            </a:r>
            <a:r>
              <a:rPr lang="en-GB" b="1"/>
              <a:t>lesson plan resources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CS student</a:t>
            </a:r>
            <a:r>
              <a:rPr lang="en-GB"/>
              <a:t> refining searches for </a:t>
            </a:r>
            <a:r>
              <a:rPr lang="en-GB" b="1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49" name="Google Shape;14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nursing student</a:t>
            </a:r>
            <a:r>
              <a:rPr lang="en-GB"/>
              <a:t> searching for </a:t>
            </a:r>
            <a:r>
              <a:rPr lang="en-GB" b="1"/>
              <a:t>reliable health articles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teaching student</a:t>
            </a:r>
            <a:r>
              <a:rPr lang="en-GB"/>
              <a:t> filtering </a:t>
            </a:r>
            <a:r>
              <a:rPr lang="en-GB" b="1"/>
              <a:t>lesson plan resources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CS student</a:t>
            </a:r>
            <a:r>
              <a:rPr lang="en-GB"/>
              <a:t> refining searches for </a:t>
            </a:r>
            <a:r>
              <a:rPr lang="en-GB" b="1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59" name="Google Shape;15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nursing student</a:t>
            </a:r>
            <a:r>
              <a:rPr lang="en-GB"/>
              <a:t> searching for </a:t>
            </a:r>
            <a:r>
              <a:rPr lang="en-GB" b="1"/>
              <a:t>reliable health articles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teaching student</a:t>
            </a:r>
            <a:r>
              <a:rPr lang="en-GB"/>
              <a:t> filtering </a:t>
            </a:r>
            <a:r>
              <a:rPr lang="en-GB" b="1"/>
              <a:t>lesson plan resources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CS student</a:t>
            </a:r>
            <a:r>
              <a:rPr lang="en-GB"/>
              <a:t> refining searches for </a:t>
            </a:r>
            <a:r>
              <a:rPr lang="en-GB" b="1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69" name="Google Shape;169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nursing student</a:t>
            </a:r>
            <a:r>
              <a:rPr lang="en-GB"/>
              <a:t> searching for </a:t>
            </a:r>
            <a:r>
              <a:rPr lang="en-GB" b="1"/>
              <a:t>reliable health articles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teaching student</a:t>
            </a:r>
            <a:r>
              <a:rPr lang="en-GB"/>
              <a:t> filtering </a:t>
            </a:r>
            <a:r>
              <a:rPr lang="en-GB" b="1"/>
              <a:t>lesson plan resources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CS student</a:t>
            </a:r>
            <a:r>
              <a:rPr lang="en-GB"/>
              <a:t> refining searches for </a:t>
            </a:r>
            <a:r>
              <a:rPr lang="en-GB" b="1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79" name="Google Shape;179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nursing student</a:t>
            </a:r>
            <a:r>
              <a:rPr lang="en-GB"/>
              <a:t> searching for </a:t>
            </a:r>
            <a:r>
              <a:rPr lang="en-GB" b="1"/>
              <a:t>reliable health articles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teaching student</a:t>
            </a:r>
            <a:r>
              <a:rPr lang="en-GB"/>
              <a:t> filtering </a:t>
            </a:r>
            <a:r>
              <a:rPr lang="en-GB" b="1"/>
              <a:t>lesson plan resources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lang="en-GB" b="1"/>
              <a:t>CS student</a:t>
            </a:r>
            <a:r>
              <a:rPr lang="en-GB"/>
              <a:t> refining searches for </a:t>
            </a:r>
            <a:r>
              <a:rPr lang="en-GB" b="1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89" name="Google Shape;189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5" name="Google Shape;20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b="1"/>
              <a:t>Example:</a:t>
            </a:r>
            <a:r>
              <a:rPr lang="en-GB"/>
              <a:t> A student searching “Is AI dangerous?” might only see </a:t>
            </a:r>
            <a:r>
              <a:rPr lang="en-GB" b="1"/>
              <a:t>negative</a:t>
            </a:r>
            <a:r>
              <a:rPr lang="en-GB"/>
              <a:t> articles unless they adjust their search.</a:t>
            </a:r>
            <a:endParaRPr/>
          </a:p>
        </p:txBody>
      </p:sp>
      <p:sp>
        <p:nvSpPr>
          <p:cNvPr id="214" name="Google Shape;214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i="1"/>
              <a:t>Example: A student researching vaccines needs to distinguish scientific studies from misinformation.</a:t>
            </a:r>
            <a:endParaRPr/>
          </a:p>
        </p:txBody>
      </p:sp>
      <p:sp>
        <p:nvSpPr>
          <p:cNvPr id="224" name="Google Shape;224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038599" y="637106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863781" y="63710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 t="25585" r="73108" b="21257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l="74792" t="29942" r="4613" b="1690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8" descr="Blue text on a black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>
            <a:spLocks noGrp="1"/>
          </p:cNvSpPr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19"/>
          <p:cNvPicPr preferRelativeResize="0"/>
          <p:nvPr/>
        </p:nvPicPr>
        <p:blipFill rotWithShape="1">
          <a:blip r:embed="rId2">
            <a:alphaModFix/>
          </a:blip>
          <a:srcRect t="25585" r="73108" b="21257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 l="74792" t="29942" r="4613" b="1690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9" descr="Blue text on a black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>
            <a:spLocks noGrp="1"/>
          </p:cNvSpPr>
          <p:nvPr>
            <p:ph type="ctrTitle"/>
          </p:nvPr>
        </p:nvSpPr>
        <p:spPr>
          <a:xfrm>
            <a:off x="200526" y="2149054"/>
            <a:ext cx="11790948" cy="91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ka-GE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მდგრადი მომავლის ხელშეწყობა</a:t>
            </a:r>
            <a:endParaRPr dirty="0"/>
          </a:p>
        </p:txBody>
      </p:sp>
      <p:sp>
        <p:nvSpPr>
          <p:cNvPr id="95" name="Google Shape;9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ka-GE" dirty="0"/>
              <a:t>ნაწილი 3: საბოლოო პროექტი: მდგრადი მომავლის სამოქმედო გეგმა</a:t>
            </a:r>
            <a:endParaRPr dirty="0"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 txBox="1">
            <a:spLocks noGrp="1"/>
          </p:cNvSpPr>
          <p:nvPr>
            <p:ph type="ctrTitle"/>
          </p:nvPr>
        </p:nvSpPr>
        <p:spPr>
          <a:xfrm>
            <a:off x="2935705" y="2872862"/>
            <a:ext cx="6320589" cy="111227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ka-GE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შესავალი</a:t>
            </a:r>
            <a:endParaRPr sz="7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9158" y="1672390"/>
            <a:ext cx="4559968" cy="4559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838200" y="11622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სწავლის მიზნები:</a:t>
            </a:r>
            <a:endParaRPr b="1" dirty="0"/>
          </a:p>
        </p:txBody>
      </p:sp>
      <p:sp>
        <p:nvSpPr>
          <p:cNvPr id="110" name="Google Shape;110;p3"/>
          <p:cNvSpPr txBox="1">
            <a:spLocks noGrp="1"/>
          </p:cNvSpPr>
          <p:nvPr>
            <p:ph type="body" idx="1"/>
          </p:nvPr>
        </p:nvSpPr>
        <p:spPr>
          <a:xfrm>
            <a:off x="332874" y="2741005"/>
            <a:ext cx="7132093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რეალური სამყაროს მდგრადი განვითარების საკითხის იდენტიფიცირება და ანალიზი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პრაქტიკული, გავლენიანი სამოქმედო გეგმის შემუშავება და წარდგენა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უკუკავშირის თანამშრომლობა, რეფლექსია და ინტეგრირება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ka-GE" dirty="0"/>
              <a:t>დაგეგმვის, კომუნიკაციისა და ლიდერობის უნარების განვითარება</a:t>
            </a:r>
            <a:endParaRPr dirty="0"/>
          </a:p>
        </p:txBody>
      </p:sp>
      <p:sp>
        <p:nvSpPr>
          <p:cNvPr id="111" name="Google Shape;111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9158" y="1463508"/>
            <a:ext cx="4892842" cy="489284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 txBox="1">
            <a:spLocks noGrp="1"/>
          </p:cNvSpPr>
          <p:nvPr>
            <p:ph type="title"/>
          </p:nvPr>
        </p:nvSpPr>
        <p:spPr>
          <a:xfrm>
            <a:off x="858253" y="1109288"/>
            <a:ext cx="97255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რას გთავაზობთ ეს განყოფილება</a:t>
            </a:r>
            <a:endParaRPr b="1" dirty="0"/>
          </a:p>
        </p:txBody>
      </p:sp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332875" y="2635099"/>
            <a:ext cx="8377988" cy="30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ka-GE" sz="2400" dirty="0"/>
              <a:t>თეორიის პრაქტიკულ კონტექსტში გამოყენების შესაძლებლობა</a:t>
            </a:r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ka-GE" sz="2400" dirty="0"/>
              <a:t>პროფესიული დონის მდგრადი განვითარების პროექტის შემუშავება</a:t>
            </a:r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ka-GE" sz="2400" dirty="0"/>
              <a:t>პრობლემების გადაჭრის, დაგეგმვისა და ლიდერობის გამოცდილება</a:t>
            </a:r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ka-GE" sz="2400" dirty="0"/>
              <a:t>თანატოლებისა და ინსტრუქტორის კონსტრუქციული უკუკავშირი</a:t>
            </a:r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ka-GE" sz="2400" dirty="0"/>
              <a:t>პროექტი, რომელიც გაამდიდრებს თქვენს პორტფოლიოს ან რეზიუმეს</a:t>
            </a:r>
            <a:endParaRPr sz="2400" dirty="0"/>
          </a:p>
        </p:txBody>
      </p:sp>
      <p:sp>
        <p:nvSpPr>
          <p:cNvPr id="120" name="Google Shape;12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0"/>
          <p:cNvSpPr txBox="1">
            <a:spLocks noGrp="1"/>
          </p:cNvSpPr>
          <p:nvPr>
            <p:ph type="ctrTitle"/>
          </p:nvPr>
        </p:nvSpPr>
        <p:spPr>
          <a:xfrm>
            <a:off x="1889960" y="2925339"/>
            <a:ext cx="8412079" cy="1007322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lang="ka-GE" sz="7200" b="1" dirty="0">
                <a:solidFill>
                  <a:schemeClr val="lt1"/>
                </a:solidFill>
              </a:rPr>
              <a:t>პროექტის დიზაინი</a:t>
            </a:r>
            <a:endParaRPr sz="7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0" y="778268"/>
            <a:ext cx="5080000" cy="508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pic>
        <p:nvPicPr>
          <p:cNvPr id="135" name="Google Shape;13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32" name="Google Shape;132;p9"/>
          <p:cNvSpPr txBox="1">
            <a:spLocks noGrp="1"/>
          </p:cNvSpPr>
          <p:nvPr>
            <p:ph type="title"/>
          </p:nvPr>
        </p:nvSpPr>
        <p:spPr>
          <a:xfrm>
            <a:off x="838200" y="10488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პროექტის დიზაინის ეტაპები</a:t>
            </a:r>
            <a:endParaRPr b="1" dirty="0"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1"/>
          </p:nvPr>
        </p:nvSpPr>
        <p:spPr>
          <a:xfrm>
            <a:off x="465222" y="2797126"/>
            <a:ext cx="10515600" cy="355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პრობლემის განსაზღვრა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კვლევის ფონი და კონტექსტი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გადაწყვეტის შეთავაზება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მკაფიო მიზნებისა და შედეგების დასახვა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განხორციელების ნაბიჯების დაგეგმვა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რესურსებისა და დაინტერესებული მხარეების იდენტიფიცირება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ka-GE" b="1" dirty="0"/>
              <a:t>ზეგავლენისა და შეფასების გათვალისწინება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1558" y="2045368"/>
            <a:ext cx="4572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0"/>
          <p:cNvSpPr txBox="1">
            <a:spLocks noGrp="1"/>
          </p:cNvSpPr>
          <p:nvPr>
            <p:ph type="title"/>
          </p:nvPr>
        </p:nvSpPr>
        <p:spPr>
          <a:xfrm>
            <a:off x="587542" y="814418"/>
            <a:ext cx="110169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რატომ არის ინოვაცია მნიშვნელოვანი აქ?</a:t>
            </a:r>
            <a:endParaRPr b="1" dirty="0"/>
          </a:p>
        </p:txBody>
      </p:sp>
      <p:sp>
        <p:nvSpPr>
          <p:cNvPr id="143" name="Google Shape;143;p10"/>
          <p:cNvSpPr txBox="1">
            <a:spLocks noGrp="1"/>
          </p:cNvSpPr>
          <p:nvPr>
            <p:ph type="body" idx="1"/>
          </p:nvPr>
        </p:nvSpPr>
        <p:spPr>
          <a:xfrm>
            <a:off x="336884" y="2045368"/>
            <a:ext cx="8013032" cy="4403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ka-GE" dirty="0"/>
              <a:t>მხოლოდ ტრადიციული მეთოდები ვერ გადაჭრის მდგრადი განვითარების ახალ გამოწვევებს.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ka-GE" dirty="0"/>
              <a:t>ინოვაცია ხელს უწყობს უნიკალური, მასშტაბირებადი და ადაპტირებადი გადაწყვეტილებების შექმნას.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ka-GE" dirty="0"/>
              <a:t>ხელს უწყობს ინტერდისციპლინურ აზროვნებას და თანამშრომლობით მოქმედებას.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dirty="0"/>
              <a:t>შემოქმედებითი აზროვნება პრობლემებს ცვლილებების შესაძლებლობებად აქცევს</a:t>
            </a:r>
            <a:endParaRPr dirty="0"/>
          </a:p>
        </p:txBody>
      </p:sp>
      <p:sp>
        <p:nvSpPr>
          <p:cNvPr id="144" name="Google Shape;1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pic>
        <p:nvPicPr>
          <p:cNvPr id="145" name="Google Shape;145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1"/>
          <p:cNvPicPr preferRelativeResize="0"/>
          <p:nvPr/>
        </p:nvPicPr>
        <p:blipFill rotWithShape="1">
          <a:blip r:embed="rId3">
            <a:alphaModFix/>
          </a:blip>
          <a:srcRect l="29374" r="29374"/>
          <a:stretch/>
        </p:blipFill>
        <p:spPr>
          <a:xfrm>
            <a:off x="7493603" y="2093048"/>
            <a:ext cx="3743891" cy="476495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153" name="Google Shape;153;p11"/>
          <p:cNvSpPr txBox="1">
            <a:spLocks noGrp="1"/>
          </p:cNvSpPr>
          <p:nvPr>
            <p:ph type="body" idx="1"/>
          </p:nvPr>
        </p:nvSpPr>
        <p:spPr>
          <a:xfrm>
            <a:off x="807920" y="2327961"/>
            <a:ext cx="6518277" cy="3614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sz="2600" dirty="0"/>
              <a:t>⚠ ბუნდოვანი მიზნები </a:t>
            </a:r>
            <a:endParaRPr lang="en-US" sz="2600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sz="2600" dirty="0"/>
              <a:t>⚠ შეზღუდული დრო ან დაფინანსება </a:t>
            </a:r>
            <a:endParaRPr lang="en-US" sz="2600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sz="2600" dirty="0"/>
              <a:t>⚠ დაინტერესებული მხარეების ჩართვის სირთულე </a:t>
            </a:r>
            <a:endParaRPr lang="en-US" sz="2600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sz="2600" dirty="0"/>
              <a:t>⚠ ამბიციისა და განხორციელების შესაძლებლობების დაბალანსება </a:t>
            </a:r>
            <a:endParaRPr lang="en-US" sz="2600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ka-GE" sz="2600" dirty="0"/>
              <a:t>⚠ გრძელვადიანი ზემოქმედების გაზომვა</a:t>
            </a:r>
            <a:endParaRPr dirty="0"/>
          </a:p>
        </p:txBody>
      </p:sp>
      <p:pic>
        <p:nvPicPr>
          <p:cNvPr id="154" name="Google Shape;15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55" name="Google Shape;155;p11"/>
          <p:cNvSpPr txBox="1">
            <a:spLocks noGrp="1"/>
          </p:cNvSpPr>
          <p:nvPr>
            <p:ph type="title"/>
          </p:nvPr>
        </p:nvSpPr>
        <p:spPr>
          <a:xfrm>
            <a:off x="640514" y="1002398"/>
            <a:ext cx="113830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პროექტის დაგეგმვის საერთო გამოწვევები</a:t>
            </a:r>
            <a:endParaRPr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53351" y="1444291"/>
            <a:ext cx="5434639" cy="39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163" name="Google Shape;163;p12"/>
          <p:cNvSpPr txBox="1"/>
          <p:nvPr/>
        </p:nvSpPr>
        <p:spPr>
          <a:xfrm>
            <a:off x="732730" y="2846169"/>
            <a:ext cx="6438091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GB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🔧 </a:t>
            </a: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დიზაინისა და დაგეგმვის უნარები </a:t>
            </a:r>
            <a:endParaRPr lang="en-US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GB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🧠 </a:t>
            </a: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სისტემური აზროვნება და კრიტიკული რეფლექსია </a:t>
            </a:r>
            <a:endParaRPr lang="en-US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GB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🤝 </a:t>
            </a: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დაინტერესებულ მხარეებთან ჩართულობა და თანამშრომლობა </a:t>
            </a:r>
            <a:endParaRPr lang="en-US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GB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📊 </a:t>
            </a: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ზემოქმედების შეფასება და მდგრადი განვითარების წიგნიერება </a:t>
            </a:r>
            <a:endParaRPr lang="en-US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GB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🎯 </a:t>
            </a: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ლიდერობა და ინიციატივა</a:t>
            </a:r>
            <a:endParaRPr sz="2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65" name="Google Shape;165;p12"/>
          <p:cNvSpPr txBox="1">
            <a:spLocks noGrp="1"/>
          </p:cNvSpPr>
          <p:nvPr>
            <p:ph type="title"/>
          </p:nvPr>
        </p:nvSpPr>
        <p:spPr>
          <a:xfrm>
            <a:off x="360947" y="1195087"/>
            <a:ext cx="1147010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a-GE" b="1" dirty="0"/>
              <a:t>ინოვაციისა და მოქმედების კომპეტენციის სფეროები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4516" y="1395014"/>
            <a:ext cx="5867484" cy="406797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173" name="Google Shape;173;p31"/>
          <p:cNvSpPr txBox="1"/>
          <p:nvPr/>
        </p:nvSpPr>
        <p:spPr>
          <a:xfrm>
            <a:off x="372980" y="2027923"/>
            <a:ext cx="7074568" cy="449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როგორ გაიგებთ, რომ თქვენმა პროექტმა ცვლილება შეიტანა?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განსაზღვრეთ წარმატების ინდიკატორები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გაითვალისწინეთ მოკლევადიანი და გრძელვადიანი ეფექტები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გამოიყენეთ ისეთი ინსტრუმენტები, როგორიცაა</a:t>
            </a:r>
            <a:r>
              <a:rPr lang="en-GB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GB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SWOT </a:t>
            </a: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ანალიზი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მდგრადობის გავლენის მატრიცა</a:t>
            </a:r>
          </a:p>
          <a:p>
            <a:pPr marL="7429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უკუკავშირის გამოკითხვები ან ინტერვიუები</a:t>
            </a:r>
            <a:endParaRPr dirty="0"/>
          </a:p>
        </p:txBody>
      </p:sp>
      <p:pic>
        <p:nvPicPr>
          <p:cNvPr id="174" name="Google Shape;174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75" name="Google Shape;175;p31"/>
          <p:cNvSpPr txBox="1">
            <a:spLocks noGrp="1"/>
          </p:cNvSpPr>
          <p:nvPr>
            <p:ph type="title"/>
          </p:nvPr>
        </p:nvSpPr>
        <p:spPr>
          <a:xfrm>
            <a:off x="467311" y="732232"/>
            <a:ext cx="1080034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a-GE" b="1" dirty="0"/>
              <a:t>გავლენის რუკის შექმნა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4615" y="2003108"/>
            <a:ext cx="6117385" cy="391843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183" name="Google Shape;183;p32"/>
          <p:cNvSpPr txBox="1"/>
          <p:nvPr/>
        </p:nvSpPr>
        <p:spPr>
          <a:xfrm>
            <a:off x="838200" y="2335699"/>
            <a:ext cx="6438091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🎤 </a:t>
            </a:r>
            <a:r>
              <a:rPr lang="ka-GE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გაუზიარეთ თქვენი გეგმა კოლეგებს </a:t>
            </a:r>
            <a:endParaRPr lang="en-US" sz="3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✅ </a:t>
            </a:r>
            <a:r>
              <a:rPr lang="ka-GE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მიიღეთ წინადადებები და კონსტრუქციული უკუკავშირი </a:t>
            </a:r>
            <a:endParaRPr lang="en-US" sz="3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🎯 </a:t>
            </a:r>
            <a:r>
              <a:rPr lang="ka-GE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დახვეწეთ თქვენი იდეა განხორციელებამდე </a:t>
            </a:r>
            <a:endParaRPr lang="en-US" sz="3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💬 </a:t>
            </a:r>
            <a:r>
              <a:rPr lang="ka-GE" sz="3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შესაძლებლობა, ივარჯიშოთ კომუნიკაციაში და დაიცვათ თქვენი არჩევანი</a:t>
            </a:r>
            <a:endParaRPr sz="3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5" name="Google Shape;185;p32"/>
          <p:cNvSpPr txBox="1">
            <a:spLocks noGrp="1"/>
          </p:cNvSpPr>
          <p:nvPr>
            <p:ph type="title"/>
          </p:nvPr>
        </p:nvSpPr>
        <p:spPr>
          <a:xfrm>
            <a:off x="588215" y="936459"/>
            <a:ext cx="109728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a-GE" b="1" dirty="0"/>
              <a:t>პრეზენტაცია და თანატოლების უკუკავშირი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3"/>
          <p:cNvPicPr preferRelativeResize="0"/>
          <p:nvPr/>
        </p:nvPicPr>
        <p:blipFill rotWithShape="1">
          <a:blip r:embed="rId3">
            <a:alphaModFix/>
          </a:blip>
          <a:srcRect b="2662"/>
          <a:stretch/>
        </p:blipFill>
        <p:spPr>
          <a:xfrm>
            <a:off x="5953626" y="2376659"/>
            <a:ext cx="7543385" cy="449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193" name="Google Shape;193;p33"/>
          <p:cNvSpPr txBox="1"/>
          <p:nvPr/>
        </p:nvSpPr>
        <p:spPr>
          <a:xfrm>
            <a:off x="252662" y="1427759"/>
            <a:ext cx="8357937" cy="529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თქვენი პროექტი შეგიძლიათ წარადგინოთ შემდეგი სახით: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სლაიდების დასტა ვიზუალით და ახსნა-განმარტებებით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წერილობითი სამოქმედო გეგმა (2–4 გვერდი)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მოკლე ვიდეო ან ჩაწერილი პრეზენტაცია</a:t>
            </a:r>
            <a:endParaRPr lang="en-US"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მოიცავს: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პრობლემის აღწერა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შემოთავაზებული გადაწყვეტა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განხორციელების ნაბიჯები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დაინტერესებული მხარეების რუკა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რესურსები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a-GE" sz="2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მოსალოდნელი შედეგები</a:t>
            </a:r>
            <a:endParaRPr dirty="0"/>
          </a:p>
        </p:txBody>
      </p:sp>
      <p:pic>
        <p:nvPicPr>
          <p:cNvPr id="194" name="Google Shape;19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95" name="Google Shape;195;p33"/>
          <p:cNvSpPr txBox="1">
            <a:spLocks noGrp="1"/>
          </p:cNvSpPr>
          <p:nvPr>
            <p:ph type="title"/>
          </p:nvPr>
        </p:nvSpPr>
        <p:spPr>
          <a:xfrm>
            <a:off x="553452" y="572145"/>
            <a:ext cx="1080034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ka-GE" b="1" dirty="0"/>
              <a:t>საბოლოო მიწოდების ფორმატი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4"/>
          <p:cNvSpPr txBox="1">
            <a:spLocks noGrp="1"/>
          </p:cNvSpPr>
          <p:nvPr>
            <p:ph type="ctrTitle"/>
          </p:nvPr>
        </p:nvSpPr>
        <p:spPr>
          <a:xfrm>
            <a:off x="1600200" y="2410989"/>
            <a:ext cx="8991599" cy="2036022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lang="ka-GE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რას შეისწავლით ამ კურსში</a:t>
            </a:r>
            <a:endParaRPr sz="7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"/>
          <p:cNvSpPr txBox="1">
            <a:spLocks noGrp="1"/>
          </p:cNvSpPr>
          <p:nvPr>
            <p:ph type="title"/>
          </p:nvPr>
        </p:nvSpPr>
        <p:spPr>
          <a:xfrm>
            <a:off x="645695" y="10068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რას გთავაზობთ ეს კურსი</a:t>
            </a:r>
            <a:endParaRPr dirty="0"/>
          </a:p>
        </p:txBody>
      </p:sp>
      <p:sp>
        <p:nvSpPr>
          <p:cNvPr id="208" name="Google Shape;208;p15"/>
          <p:cNvSpPr txBox="1">
            <a:spLocks noGrp="1"/>
          </p:cNvSpPr>
          <p:nvPr>
            <p:ph type="body" idx="1"/>
          </p:nvPr>
        </p:nvSpPr>
        <p:spPr>
          <a:xfrm>
            <a:off x="766010" y="2225842"/>
            <a:ext cx="8065168" cy="386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ka-GE" dirty="0"/>
              <a:t>თეორიის პრაქტიკულ კონტექსტში გამოყენების შესაძლებლობა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ka-GE" dirty="0"/>
              <a:t>პროფესიული დონის მდგრადი განვითარების პროექტის შემუშავება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ka-GE" dirty="0"/>
              <a:t>პრობლემების გადაჭრის, დაგეგმვისა და ლიდერობის გამოცდილება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ka-GE" dirty="0"/>
              <a:t>თანატოლებისა და ინსტრუქტორის კონსტრუქციული უკუკავშირი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ka-GE" dirty="0"/>
              <a:t>პროექტი, რომელიც გაამდიდრებს თქვენს პორტფოლიოს ან რეზიუმეს</a:t>
            </a:r>
            <a:endParaRPr lang="en-GB" dirty="0"/>
          </a:p>
        </p:txBody>
      </p:sp>
      <p:sp>
        <p:nvSpPr>
          <p:cNvPr id="209" name="Google Shape;20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pic>
        <p:nvPicPr>
          <p:cNvPr id="210" name="Google Shape;21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/>
          <p:cNvSpPr txBox="1">
            <a:spLocks noGrp="1"/>
          </p:cNvSpPr>
          <p:nvPr>
            <p:ph type="title"/>
          </p:nvPr>
        </p:nvSpPr>
        <p:spPr>
          <a:xfrm>
            <a:off x="342900" y="1061301"/>
            <a:ext cx="11506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რეფლექსიის კითხვები სტუდენტებისთვის</a:t>
            </a:r>
            <a:endParaRPr b="1" dirty="0"/>
          </a:p>
        </p:txBody>
      </p:sp>
      <p:sp>
        <p:nvSpPr>
          <p:cNvPr id="217" name="Google Shape;217;p35"/>
          <p:cNvSpPr txBox="1">
            <a:spLocks noGrp="1"/>
          </p:cNvSpPr>
          <p:nvPr>
            <p:ph type="body" idx="1"/>
          </p:nvPr>
        </p:nvSpPr>
        <p:spPr>
          <a:xfrm>
            <a:off x="838201" y="2409992"/>
            <a:ext cx="7475620" cy="379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🧠 </a:t>
            </a:r>
            <a:r>
              <a:rPr lang="ka-GE" dirty="0"/>
              <a:t>მდგრადი განვითარების რომელი საკითხი გაინტერესებთ?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lang="ka-GE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🧩 </a:t>
            </a:r>
            <a:r>
              <a:rPr lang="ka-GE" dirty="0"/>
              <a:t>როგორ შეუძლია თქვენს ცოდნასა და უნარებს ხელი შეუწყოს პრობლემის გადაჭრას?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lang="ka-GE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🌱 </a:t>
            </a:r>
            <a:r>
              <a:rPr lang="ka-GE" dirty="0"/>
              <a:t>როგორი იქნება თქვენი პროექტისა და პლანეტის წარმატება?</a:t>
            </a:r>
            <a:endParaRPr b="1" dirty="0"/>
          </a:p>
        </p:txBody>
      </p:sp>
      <p:sp>
        <p:nvSpPr>
          <p:cNvPr id="218" name="Google Shape;21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  <p:pic>
        <p:nvPicPr>
          <p:cNvPr id="219" name="Google Shape;21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20" name="Google Shape;220;p35"/>
          <p:cNvPicPr preferRelativeResize="0"/>
          <p:nvPr/>
        </p:nvPicPr>
        <p:blipFill rotWithShape="1">
          <a:blip r:embed="rId4">
            <a:alphaModFix/>
          </a:blip>
          <a:srcRect t="17183" r="55986" b="15118"/>
          <a:stretch/>
        </p:blipFill>
        <p:spPr>
          <a:xfrm>
            <a:off x="7932821" y="2409992"/>
            <a:ext cx="3420979" cy="3946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6"/>
          <p:cNvPicPr preferRelativeResize="0"/>
          <p:nvPr/>
        </p:nvPicPr>
        <p:blipFill rotWithShape="1">
          <a:blip r:embed="rId3">
            <a:alphaModFix/>
          </a:blip>
          <a:srcRect l="13333" t="15439" r="10642" b="7314"/>
          <a:stretch/>
        </p:blipFill>
        <p:spPr>
          <a:xfrm>
            <a:off x="6980257" y="1074871"/>
            <a:ext cx="5211743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6"/>
          <p:cNvSpPr txBox="1">
            <a:spLocks noGrp="1"/>
          </p:cNvSpPr>
          <p:nvPr>
            <p:ph type="title"/>
          </p:nvPr>
        </p:nvSpPr>
        <p:spPr>
          <a:xfrm>
            <a:off x="501315" y="1074871"/>
            <a:ext cx="72470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ka-GE" b="1" dirty="0"/>
              <a:t>დასკვნა და დასკვნები</a:t>
            </a:r>
            <a:endParaRPr b="1" dirty="0"/>
          </a:p>
        </p:txBody>
      </p:sp>
      <p:sp>
        <p:nvSpPr>
          <p:cNvPr id="228" name="Google Shape;228;p36"/>
          <p:cNvSpPr txBox="1">
            <a:spLocks noGrp="1"/>
          </p:cNvSpPr>
          <p:nvPr>
            <p:ph type="body" idx="1"/>
          </p:nvPr>
        </p:nvSpPr>
        <p:spPr>
          <a:xfrm>
            <a:off x="238625" y="2319407"/>
            <a:ext cx="7772400" cy="4112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ka-GE" dirty="0"/>
              <a:t>ინოვაცია აუცილებელია გლობალური მდგრადი განვითარების გამოწვევების გადასაჭრელად 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ka-GE" dirty="0"/>
              <a:t>დიზაინზე ორიენტირებული აზროვნება და კრეატიულობა ძირითადი ინსტრუმენტებია 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ka-GE" dirty="0"/>
              <a:t>ყველა სფეროსა და პროფესიას თავისი როლი აქვს შესასრულებელი </a:t>
            </a:r>
            <a:endParaRPr lang="en-US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ka-GE" dirty="0"/>
              <a:t>თქვენ შეგიძლიათ იყოთ პოზიტიური ცვლილებების მამოძრავებელი ძალა</a:t>
            </a:r>
            <a:endParaRPr dirty="0"/>
          </a:p>
        </p:txBody>
      </p:sp>
      <p:sp>
        <p:nvSpPr>
          <p:cNvPr id="229" name="Google Shape;229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pic>
        <p:nvPicPr>
          <p:cNvPr id="230" name="Google Shape;230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Macintosh PowerPoint</Application>
  <PresentationFormat>Widescreen</PresentationFormat>
  <Paragraphs>122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Play</vt:lpstr>
      <vt:lpstr>Calibri</vt:lpstr>
      <vt:lpstr>Arial</vt:lpstr>
      <vt:lpstr>Office Theme</vt:lpstr>
      <vt:lpstr>მდგრადი მომავლის ხელშეწყობა</vt:lpstr>
      <vt:lpstr>შესავალი</vt:lpstr>
      <vt:lpstr>სწავლის მიზნები:</vt:lpstr>
      <vt:lpstr>რას გთავაზობთ ეს განყოფილება</vt:lpstr>
      <vt:lpstr>პროექტის დიზაინი</vt:lpstr>
      <vt:lpstr>პროექტის დიზაინის ეტაპები</vt:lpstr>
      <vt:lpstr>რატომ არის ინოვაცია მნიშვნელოვანი აქ?</vt:lpstr>
      <vt:lpstr>პროექტის დაგეგმვის საერთო გამოწვევები</vt:lpstr>
      <vt:lpstr>ინოვაციისა და მოქმედების კომპეტენციის სფეროები</vt:lpstr>
      <vt:lpstr>გავლენის რუკის შექმნა</vt:lpstr>
      <vt:lpstr>პრეზენტაცია და თანატოლების უკუკავშირი</vt:lpstr>
      <vt:lpstr>საბოლოო მიწოდების ფორმატი</vt:lpstr>
      <vt:lpstr>რას შეისწავლით ამ კურსში</vt:lpstr>
      <vt:lpstr>რას გთავაზობთ ეს კურსი</vt:lpstr>
      <vt:lpstr>რეფლექსიის კითხვები სტუდენტებისთვის</vt:lpstr>
      <vt:lpstr>დასკვნა და დასკვნები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მდგრადი მომავლის ხელშეწყობა</dc:title>
  <dc:creator>Manwlhs Kwstas</dc:creator>
  <cp:lastModifiedBy>Microsoft Office User</cp:lastModifiedBy>
  <cp:revision>1</cp:revision>
  <dcterms:created xsi:type="dcterms:W3CDTF">2025-02-14T05:17:23Z</dcterms:created>
  <dcterms:modified xsi:type="dcterms:W3CDTF">2025-10-14T08:09:25Z</dcterms:modified>
</cp:coreProperties>
</file>