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Play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g519MzvyYHVfEF9LRAsA91Bhl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2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09" name="Google Shape;20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59519785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3595197859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21" name="Google Shape;221;g35951978594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33" name="Google Shape;233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43" name="Google Shape;243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4038599" y="637106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8863781" y="63710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18"/>
          <p:cNvPicPr preferRelativeResize="0"/>
          <p:nvPr/>
        </p:nvPicPr>
        <p:blipFill rotWithShape="1">
          <a:blip r:embed="rId2">
            <a:alphaModFix/>
          </a:blip>
          <a:srcRect t="25585" r="73108" b="21257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l="74792" t="29942" r="4613" b="1690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8" descr="Blue text on a black back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>
            <a:spLocks noGrp="1"/>
          </p:cNvSpPr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" name="Google Shape;30;p19"/>
          <p:cNvPicPr preferRelativeResize="0"/>
          <p:nvPr/>
        </p:nvPicPr>
        <p:blipFill rotWithShape="1">
          <a:blip r:embed="rId2">
            <a:alphaModFix/>
          </a:blip>
          <a:srcRect t="25585" r="73108" b="21257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 l="74792" t="29942" r="4613" b="1690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9" descr="Blue text on a black back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>
            <a:spLocks noGrp="1"/>
          </p:cNvSpPr>
          <p:nvPr>
            <p:ph type="ctrTitle"/>
          </p:nvPr>
        </p:nvSpPr>
        <p:spPr>
          <a:xfrm>
            <a:off x="200526" y="2514599"/>
            <a:ext cx="11790948" cy="91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ka-GE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მდგრადი მომავლის ხელშეწყობა</a:t>
            </a:r>
            <a:endParaRPr dirty="0"/>
          </a:p>
        </p:txBody>
      </p:sp>
      <p:sp>
        <p:nvSpPr>
          <p:cNvPr id="95" name="Google Shape;9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ka-GE" dirty="0"/>
              <a:t>ნაწილი 3: ინოვაცია მდგრადი გადაწყვეტილებებისთვის</a:t>
            </a:r>
            <a:endParaRPr dirty="0"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9"/>
          <p:cNvSpPr txBox="1">
            <a:spLocks noGrp="1"/>
          </p:cNvSpPr>
          <p:nvPr>
            <p:ph type="ctrTitle"/>
          </p:nvPr>
        </p:nvSpPr>
        <p:spPr>
          <a:xfrm>
            <a:off x="2935705" y="2872862"/>
            <a:ext cx="6320589" cy="111227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ka-GE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შესავალი</a:t>
            </a:r>
            <a:endParaRPr sz="7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9158" y="1672390"/>
            <a:ext cx="4559968" cy="4559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>
            <a:spLocks noGrp="1"/>
          </p:cNvSpPr>
          <p:nvPr>
            <p:ph type="title"/>
          </p:nvPr>
        </p:nvSpPr>
        <p:spPr>
          <a:xfrm>
            <a:off x="729916" y="7282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სასწავლო მიზნები</a:t>
            </a:r>
            <a:r>
              <a:rPr lang="en-GB" b="1" dirty="0"/>
              <a:t>:</a:t>
            </a:r>
            <a:endParaRPr b="1" dirty="0"/>
          </a:p>
        </p:txBody>
      </p:sp>
      <p:sp>
        <p:nvSpPr>
          <p:cNvPr id="110" name="Google Shape;110;p3"/>
          <p:cNvSpPr txBox="1">
            <a:spLocks noGrp="1"/>
          </p:cNvSpPr>
          <p:nvPr>
            <p:ph type="body" idx="1"/>
          </p:nvPr>
        </p:nvSpPr>
        <p:spPr>
          <a:xfrm>
            <a:off x="348917" y="1837201"/>
            <a:ext cx="7523747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ka-GE" dirty="0"/>
              <a:t>ინოვაციების როლის გააზრება მდგრადობაში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ka-GE" dirty="0"/>
              <a:t>მდგრადი ინოვაციების ძირითადი გამოწვევების იდენტიფიცირება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ka-GE" dirty="0"/>
              <a:t>კრეატიული და დიზაინერული აზროვნების გამოყენება რეალური სამყაროს მდგრადობის პრობლემებზე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ka-GE" dirty="0"/>
              <a:t>ენერგეტიკის, მობილობის, მოხმარებისა და ცირკულარული ეკონომიკის სფეროებში გავლენიანი შემთხვევების ანალიზი</a:t>
            </a:r>
            <a:endParaRPr dirty="0"/>
          </a:p>
        </p:txBody>
      </p:sp>
      <p:sp>
        <p:nvSpPr>
          <p:cNvPr id="111" name="Google Shape;111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2032" y="1965158"/>
            <a:ext cx="4892842" cy="489284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 txBox="1">
            <a:spLocks noGrp="1"/>
          </p:cNvSpPr>
          <p:nvPr>
            <p:ph type="title"/>
          </p:nvPr>
        </p:nvSpPr>
        <p:spPr>
          <a:xfrm>
            <a:off x="858253" y="1109288"/>
            <a:ext cx="972552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რატომ არის ინოვაცია მნიშვნელოვანი მდგრადი განვითარებისთვის?</a:t>
            </a:r>
            <a:endParaRPr b="1" dirty="0"/>
          </a:p>
        </p:txBody>
      </p:sp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332874" y="2635109"/>
            <a:ext cx="8486273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ინოვაცია ქმნის ახალ გზებს ადამიანის საჭიროებების მდგრადი დაკმაყოფილებისთვის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ის უზრუნველყოფს უფრო სუფთა, ჭკვიანურ და ეფექტურ გადაწყვეტილებებს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მხარს უჭერს დაბალნახშირბადიან, ინკლუზიურ ეკონომიკაზე გადასვლას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ხელს უწყობს ცვლილებებს იქ, სადაც ტრადიციული გადაწყვეტილებები ვერ მოხერხდა</a:t>
            </a:r>
            <a:endParaRPr dirty="0"/>
          </a:p>
        </p:txBody>
      </p:sp>
      <p:sp>
        <p:nvSpPr>
          <p:cNvPr id="120" name="Google Shape;12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838200" y="12714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რა არის მდგრადი ინოვაცია?</a:t>
            </a:r>
            <a:endParaRPr b="1" dirty="0"/>
          </a:p>
        </p:txBody>
      </p:sp>
      <p:sp>
        <p:nvSpPr>
          <p:cNvPr id="127" name="Google Shape;127;p5"/>
          <p:cNvSpPr txBox="1">
            <a:spLocks noGrp="1"/>
          </p:cNvSpPr>
          <p:nvPr>
            <p:ph type="body" idx="1"/>
          </p:nvPr>
        </p:nvSpPr>
        <p:spPr>
          <a:xfrm>
            <a:off x="838200" y="2597062"/>
            <a:ext cx="8089232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ka-GE" sz="2400" b="1" dirty="0"/>
              <a:t>ინოვაცია, რომელიც აუმჯობესებს სოციალურ და გარემოსდაცვით შედეგებს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ka-GE" sz="2400" b="1" dirty="0"/>
              <a:t>შეესაბამება გაეროს მდგრადი განვითარების მიზნებს (</a:t>
            </a:r>
            <a:r>
              <a:rPr lang="en-GB" sz="2400" b="1" dirty="0"/>
              <a:t>SDGs)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ka-GE" sz="2400" b="1" dirty="0"/>
              <a:t>შეიძლება იყოს ტექნოლოგიური, სოციალური, პოლიტიკაზე დაფუძნებული ან პროცესზე ორიენტირებული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ka-GE" sz="2400" b="1" dirty="0"/>
              <a:t>ხშირად განპირობებულია ინტერდისციპლინარული აზროვნებითა და თანამშრომლობით</a:t>
            </a:r>
            <a:endParaRPr sz="2400" dirty="0"/>
          </a:p>
        </p:txBody>
      </p:sp>
      <p:sp>
        <p:nvSpPr>
          <p:cNvPr id="128" name="Google Shape;1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5985" y="2169758"/>
            <a:ext cx="6356015" cy="445168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 txBox="1">
            <a:spLocks noGrp="1"/>
          </p:cNvSpPr>
          <p:nvPr>
            <p:ph type="title"/>
          </p:nvPr>
        </p:nvSpPr>
        <p:spPr>
          <a:xfrm>
            <a:off x="838200" y="131962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მდგრადი ინოვაციების მაგალითები</a:t>
            </a:r>
            <a:endParaRPr b="1" dirty="0"/>
          </a:p>
        </p:txBody>
      </p:sp>
      <p:sp>
        <p:nvSpPr>
          <p:cNvPr id="137" name="Google Shape;137;p6"/>
          <p:cNvSpPr txBox="1">
            <a:spLocks noGrp="1"/>
          </p:cNvSpPr>
          <p:nvPr>
            <p:ph type="body" idx="1"/>
          </p:nvPr>
        </p:nvSpPr>
        <p:spPr>
          <a:xfrm>
            <a:off x="645695" y="2645187"/>
            <a:ext cx="6645442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მზის ენერგიაზე მომუშავე წყლის გამწმენდი (</a:t>
            </a:r>
            <a:r>
              <a:rPr lang="en-GB" dirty="0" err="1"/>
              <a:t>CleanTech</a:t>
            </a:r>
            <a:r>
              <a:rPr lang="en-GB" dirty="0"/>
              <a:t>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ელექტრო და საერთო მობილობის სისტემები (</a:t>
            </a:r>
            <a:r>
              <a:rPr lang="en-GB" dirty="0" err="1"/>
              <a:t>MobilityTech</a:t>
            </a:r>
            <a:r>
              <a:rPr lang="en-GB" dirty="0"/>
              <a:t>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შევსებადი შესაფუთი სისტემები (წრიული დიზაინი)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ვერტიკალური ურბანული მეურნეობა (</a:t>
            </a:r>
            <a:r>
              <a:rPr lang="en-GB" dirty="0" err="1"/>
              <a:t>AgriTech</a:t>
            </a:r>
            <a:r>
              <a:rPr lang="en-GB" dirty="0"/>
              <a:t>)</a:t>
            </a:r>
            <a:endParaRPr dirty="0"/>
          </a:p>
        </p:txBody>
      </p:sp>
      <p:sp>
        <p:nvSpPr>
          <p:cNvPr id="138" name="Google Shape;13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>
            <a:spLocks noGrp="1"/>
          </p:cNvSpPr>
          <p:nvPr>
            <p:ph type="title"/>
          </p:nvPr>
        </p:nvSpPr>
        <p:spPr>
          <a:xfrm>
            <a:off x="838200" y="1151183"/>
            <a:ext cx="1106103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მდგრადი ინოვაციების საერთო გამოწვევები</a:t>
            </a:r>
            <a:endParaRPr b="1" dirty="0"/>
          </a:p>
        </p:txBody>
      </p:sp>
      <p:sp>
        <p:nvSpPr>
          <p:cNvPr id="145" name="Google Shape;145;p7"/>
          <p:cNvSpPr txBox="1">
            <a:spLocks noGrp="1"/>
          </p:cNvSpPr>
          <p:nvPr>
            <p:ph type="body" idx="1"/>
          </p:nvPr>
        </p:nvSpPr>
        <p:spPr>
          <a:xfrm>
            <a:off x="838200" y="2667698"/>
            <a:ext cx="7054516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sz="2400" dirty="0"/>
              <a:t>მაღალი საწყისი ინვესტიციის ხარჯები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sz="2400" dirty="0"/>
              <a:t>მარეგულირებელი და პოლიტიკური ბარიერები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sz="2400" dirty="0"/>
              <a:t>ცვლილებების ან დანერგვისადმი წინააღმდეგობა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sz="2400" dirty="0"/>
              <a:t>მომგებიანობისა და გრძელვადიანი მდგრადობის დაბალანსება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sz="2400" dirty="0"/>
              <a:t>თანამშრომლობითი ეკოსისტემების ნაკლებობა</a:t>
            </a:r>
            <a:endParaRPr sz="2400" dirty="0"/>
          </a:p>
        </p:txBody>
      </p:sp>
      <p:sp>
        <p:nvSpPr>
          <p:cNvPr id="146" name="Google Shape;14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pic>
        <p:nvPicPr>
          <p:cNvPr id="147" name="Google Shape;1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7757" y="2085990"/>
            <a:ext cx="3990474" cy="3990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0"/>
          <p:cNvSpPr txBox="1">
            <a:spLocks noGrp="1"/>
          </p:cNvSpPr>
          <p:nvPr>
            <p:ph type="ctrTitle"/>
          </p:nvPr>
        </p:nvSpPr>
        <p:spPr>
          <a:xfrm>
            <a:off x="1548063" y="1124953"/>
            <a:ext cx="9095874" cy="4608094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lang="ka-GE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მდგრადი გადაწყვეტილებებისთვის ინოვაციებში გამოყენებული ინსტრუმენტები</a:t>
            </a:r>
            <a:endParaRPr sz="7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838200" y="10488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კრეატიული აზროვნება მდგრადი განვითარებისთვის</a:t>
            </a:r>
            <a:endParaRPr b="1" dirty="0"/>
          </a:p>
        </p:txBody>
      </p:sp>
      <p:sp>
        <p:nvSpPr>
          <p:cNvPr id="160" name="Google Shape;160;p9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ორიგინალური იდეების გენერირება ვარაუდების კითხვის ნიშნის ქვეშ დაყენებით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ანალოგიების, იდეების გენერირებისა და პრობლემების გადახედვის გამოყენება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ბაზრის მიმდინარე შეთავაზებებისა და ქცევების მიღმა აზროვნება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dirty="0"/>
              <a:t>მაგალითები: ბიომიმიკრია, ქცევითი ბიძგი, ეკონომიური ინოვაცია</a:t>
            </a:r>
            <a:endParaRPr dirty="0"/>
          </a:p>
        </p:txBody>
      </p:sp>
      <p:sp>
        <p:nvSpPr>
          <p:cNvPr id="161" name="Google Shape;16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0" y="1458912"/>
            <a:ext cx="5080000" cy="5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>
            <a:spLocks noGrp="1"/>
          </p:cNvSpPr>
          <p:nvPr>
            <p:ph type="title"/>
          </p:nvPr>
        </p:nvSpPr>
        <p:spPr>
          <a:xfrm>
            <a:off x="838200" y="112893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რა არის დიზაინზე ფიქრი?</a:t>
            </a:r>
            <a:endParaRPr b="1" dirty="0"/>
          </a:p>
        </p:txBody>
      </p:sp>
      <p:sp>
        <p:nvSpPr>
          <p:cNvPr id="169" name="Google Shape;169;p10"/>
          <p:cNvSpPr txBox="1">
            <a:spLocks noGrp="1"/>
          </p:cNvSpPr>
          <p:nvPr>
            <p:ph type="body" idx="1"/>
          </p:nvPr>
        </p:nvSpPr>
        <p:spPr>
          <a:xfrm>
            <a:off x="838200" y="2272209"/>
            <a:ext cx="8173453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თანაგრძნობა - მომხმარებლის საჭიროებების გაგება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განსაზღვრა - რეალური პრობლემის ჩამოყალიბება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იდეის შემუშავება - კრეატიული იდეების გენერირება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პროტოტიპი - სწრაფი ვერსიების შექმნა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ტესტირება - გაუმჯობესება უკუკავშირის საშუალებით</a:t>
            </a:r>
            <a:endParaRPr dirty="0"/>
          </a:p>
        </p:txBody>
      </p:sp>
      <p:sp>
        <p:nvSpPr>
          <p:cNvPr id="170" name="Google Shape;1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pic>
        <p:nvPicPr>
          <p:cNvPr id="171" name="Google Shape;17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178" name="Google Shape;178;p11"/>
          <p:cNvSpPr txBox="1">
            <a:spLocks noGrp="1"/>
          </p:cNvSpPr>
          <p:nvPr>
            <p:ph type="body" idx="1"/>
          </p:nvPr>
        </p:nvSpPr>
        <p:spPr>
          <a:xfrm>
            <a:off x="664577" y="2520468"/>
            <a:ext cx="9586328" cy="383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sz="3200" b="1" dirty="0"/>
              <a:t>სისტემური აზროვნება - ურთიერთკავშირის გაგება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sz="3200" b="1" dirty="0"/>
              <a:t>ემპათია და ადამიანზე ორიენტირებული დიზაინი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sz="3200" b="1" dirty="0"/>
              <a:t>დისციპლინებს შორის თანამშრომლობა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sz="3200" b="1" dirty="0"/>
              <a:t>პრობლემების განმეორებითი გადაჭრა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sz="3200" b="1" dirty="0"/>
              <a:t>მეწარმეობა და გავლენაზე ორიენტირებულობა</a:t>
            </a:r>
            <a:endParaRPr sz="3200" dirty="0"/>
          </a:p>
        </p:txBody>
      </p:sp>
      <p:pic>
        <p:nvPicPr>
          <p:cNvPr id="179" name="Google Shape;17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80" name="Google Shape;180;p11"/>
          <p:cNvSpPr txBox="1">
            <a:spLocks noGrp="1"/>
          </p:cNvSpPr>
          <p:nvPr>
            <p:ph type="title"/>
          </p:nvPr>
        </p:nvSpPr>
        <p:spPr>
          <a:xfrm>
            <a:off x="838200" y="90903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მდგრადი გადაწყვეტილებების კომპეტენციისთვის ინოვაციის სფეროები</a:t>
            </a:r>
            <a:endParaRPr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53351" y="1444291"/>
            <a:ext cx="5434639" cy="39694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sp>
        <p:nvSpPr>
          <p:cNvPr id="188" name="Google Shape;188;p12"/>
          <p:cNvSpPr txBox="1"/>
          <p:nvPr/>
        </p:nvSpPr>
        <p:spPr>
          <a:xfrm>
            <a:off x="480066" y="1595061"/>
            <a:ext cx="8663933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ka-GE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რჩევები სტუდენტებისა და ინოვატორებისთვის: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lang="ka-GE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ka-GE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დაიწყეთ მცირედით, ხშირად ჩაატარეთ ტესტირება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ka-GE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ითანამშრომლეთ სხვადასხვა დისციპლინებს შორის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ka-GE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იფიქრეთ გლობალურად, იმოქმედეთ ადგილობრივად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ka-GE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გაზომეთ გარემოსდაცვითი და სოციალური ზემოქმედება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ka-GE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შეინარჩუნეთ ცნობისმოყვარეობა და განაგრძეთ სწავლა</a:t>
            </a: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90" name="Google Shape;190;p12"/>
          <p:cNvSpPr txBox="1">
            <a:spLocks noGrp="1"/>
          </p:cNvSpPr>
          <p:nvPr>
            <p:ph type="title"/>
          </p:nvPr>
        </p:nvSpPr>
        <p:spPr>
          <a:xfrm>
            <a:off x="838200" y="64498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ინოვაციის განხორციელება</a:t>
            </a:r>
            <a:endParaRPr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 txBox="1">
            <a:spLocks noGrp="1"/>
          </p:cNvSpPr>
          <p:nvPr>
            <p:ph type="ctrTitle"/>
          </p:nvPr>
        </p:nvSpPr>
        <p:spPr>
          <a:xfrm>
            <a:off x="1600200" y="2410989"/>
            <a:ext cx="8991599" cy="2036022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lang="ka-GE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რას შეისწავლით ამ კურსში</a:t>
            </a:r>
            <a:endParaRPr sz="7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5"/>
          <p:cNvSpPr txBox="1">
            <a:spLocks noGrp="1"/>
          </p:cNvSpPr>
          <p:nvPr>
            <p:ph type="title"/>
          </p:nvPr>
        </p:nvSpPr>
        <p:spPr>
          <a:xfrm>
            <a:off x="645695" y="10068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რას გთავაზობთ ეს კურსი</a:t>
            </a:r>
            <a:endParaRPr dirty="0"/>
          </a:p>
        </p:txBody>
      </p:sp>
      <p:sp>
        <p:nvSpPr>
          <p:cNvPr id="203" name="Google Shape;203;p15"/>
          <p:cNvSpPr txBox="1">
            <a:spLocks noGrp="1"/>
          </p:cNvSpPr>
          <p:nvPr>
            <p:ph type="body" idx="1"/>
          </p:nvPr>
        </p:nvSpPr>
        <p:spPr>
          <a:xfrm>
            <a:off x="766010" y="2225842"/>
            <a:ext cx="8065168" cy="3862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ka-GE" b="1" dirty="0"/>
              <a:t>პრაქტიკული ინსტრუმენტები და ჩარჩოები მდგრადი განვითარების გამოწვევებთან მისაღწევად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lang="ka-GE" b="1" dirty="0"/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ka-GE" b="1" dirty="0"/>
              <a:t>ენერგიის, მობილობისა და მოხმარების რეალური შემთხვევების კვლევები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lang="ka-GE" b="1" dirty="0"/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ka-GE" b="1" dirty="0"/>
              <a:t>კრეატიული აზროვნებისა და დიზაინის აზროვნების ტექნიკა ინოვაციების წასახალისებლად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lang="ka-GE" b="1" dirty="0"/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ka-GE" b="1" dirty="0"/>
              <a:t>შესაძლებლობები სხვადასხვა დისციპლინებს შორის თანამშრომლობისთვის გავლენიანი გადაწყვეტილებების მისაღებად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lang="ka-GE" b="1" dirty="0"/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ka-GE" b="1" dirty="0"/>
              <a:t>უფრო ღრმა გაგება იმისა, თუ როგორ შეიძლება ინოვაციამ შეესაბამებოდეს მდგრადი განვითარების მიზნებს</a:t>
            </a:r>
            <a:endParaRPr dirty="0"/>
          </a:p>
        </p:txBody>
      </p:sp>
      <p:sp>
        <p:nvSpPr>
          <p:cNvPr id="204" name="Google Shape;20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pic>
        <p:nvPicPr>
          <p:cNvPr id="205" name="Google Shape;20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"/>
          <p:cNvSpPr txBox="1">
            <a:spLocks noGrp="1"/>
          </p:cNvSpPr>
          <p:nvPr>
            <p:ph type="title"/>
          </p:nvPr>
        </p:nvSpPr>
        <p:spPr>
          <a:xfrm>
            <a:off x="637673" y="778323"/>
            <a:ext cx="1091665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ინოვაცია მდგრადი გადაწყვეტილებებისთვის სხვადასხვა სფეროში</a:t>
            </a:r>
            <a:endParaRPr b="1" dirty="0"/>
          </a:p>
        </p:txBody>
      </p:sp>
      <p:sp>
        <p:nvSpPr>
          <p:cNvPr id="212" name="Google Shape;212;p16"/>
          <p:cNvSpPr txBox="1">
            <a:spLocks noGrp="1"/>
          </p:cNvSpPr>
          <p:nvPr>
            <p:ph type="body" idx="1"/>
          </p:nvPr>
        </p:nvSpPr>
        <p:spPr>
          <a:xfrm>
            <a:off x="168441" y="1973179"/>
            <a:ext cx="10728157" cy="4876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1600" b="1" dirty="0"/>
              <a:t>🔬 </a:t>
            </a:r>
            <a:r>
              <a:rPr lang="ka-GE" sz="1600" b="1" dirty="0"/>
              <a:t>სამედიცინო სფერო</a:t>
            </a:r>
          </a:p>
          <a:p>
            <a:r>
              <a:rPr lang="ka-GE" sz="1600" b="1" dirty="0"/>
              <a:t>ტელემედიცინის ინოვაციები ჯანდაცვაზე ხელმისაწვდომობისთვის</a:t>
            </a:r>
          </a:p>
          <a:p>
            <a:r>
              <a:rPr lang="ka-GE" sz="1600" b="1" dirty="0"/>
              <a:t>მდგრადი სამედიცინო ტექნოლოგიები (მაგ., ბიოდეგრადირებადი იმპლანტები, ენერგოეფექტური დიაგნოსტიკური აღჭურვილობა)</a:t>
            </a:r>
            <a:endParaRPr lang="en-US" sz="1600" b="1" dirty="0"/>
          </a:p>
          <a:p>
            <a:pPr marL="114300" indent="0">
              <a:buNone/>
            </a:pPr>
            <a:r>
              <a:rPr lang="en-GB" sz="1600" b="1" dirty="0"/>
              <a:t>🏙 </a:t>
            </a:r>
            <a:r>
              <a:rPr lang="ka-GE" sz="1600" b="1" dirty="0"/>
              <a:t>ურბანული დაგეგმარება და არქიტექტურა</a:t>
            </a:r>
          </a:p>
          <a:p>
            <a:r>
              <a:rPr lang="ka-GE" sz="1600" b="1" dirty="0"/>
              <a:t>მწვანე შენობები, ენერგოეფექტური ინფრასტრუქტურა</a:t>
            </a:r>
          </a:p>
          <a:p>
            <a:r>
              <a:rPr lang="ka-GE" sz="1600" b="1" dirty="0"/>
              <a:t>განახლებადი ენერგიით მომუშავე ჭკვიანი ქალაქები, ნარჩენების მართვის გადაწყვეტილებები</a:t>
            </a:r>
            <a:endParaRPr lang="en-US" sz="1600" b="1" dirty="0"/>
          </a:p>
          <a:p>
            <a:pPr marL="114300" indent="0">
              <a:buNone/>
            </a:pPr>
            <a:r>
              <a:rPr lang="en-GB" sz="1600" b="1" dirty="0"/>
              <a:t>🚗 </a:t>
            </a:r>
            <a:r>
              <a:rPr lang="ka-GE" sz="1600" b="1" dirty="0"/>
              <a:t>მობილურობა და ტრანსპორტი</a:t>
            </a:r>
          </a:p>
          <a:p>
            <a:r>
              <a:rPr lang="ka-GE" sz="1600" b="1" dirty="0"/>
              <a:t>ელექტრომობილები და საერთო მობილურობის გადაწყვეტილებები</a:t>
            </a:r>
          </a:p>
          <a:p>
            <a:r>
              <a:rPr lang="ka-GE" sz="1600" b="1" dirty="0"/>
              <a:t>მდგრადი საზოგადოებრივი ტრანსპორტის სისტემები</a:t>
            </a:r>
            <a:endParaRPr lang="en-US" sz="1600" b="1" dirty="0"/>
          </a:p>
          <a:p>
            <a:pPr marL="114300" indent="0">
              <a:buNone/>
            </a:pPr>
            <a:r>
              <a:rPr lang="en-GB" sz="1600" b="1" dirty="0"/>
              <a:t>🍽 </a:t>
            </a:r>
            <a:r>
              <a:rPr lang="ka-GE" sz="1600" b="1" dirty="0"/>
              <a:t>სურსათი და სოფლის მეურნეობა</a:t>
            </a:r>
          </a:p>
          <a:p>
            <a:r>
              <a:rPr lang="ka-GE" sz="1600" b="1" dirty="0"/>
              <a:t>ვერტიკალური მეურნეობა და მდგრადი სოფლის მეურნეობის პრაქტიკა</a:t>
            </a:r>
          </a:p>
          <a:p>
            <a:r>
              <a:rPr lang="ka-GE" sz="1600" b="1" dirty="0"/>
              <a:t>ინოვაციები მცენარეულ საკვებსა და საკვების ნარჩენების შემცირებაში</a:t>
            </a:r>
            <a:endParaRPr sz="1600" dirty="0"/>
          </a:p>
        </p:txBody>
      </p:sp>
      <p:sp>
        <p:nvSpPr>
          <p:cNvPr id="213" name="Google Shape;21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  <p:pic>
        <p:nvPicPr>
          <p:cNvPr id="214" name="Google Shape;214;p16" descr="Programmer mal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4223" y="5122336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6" descr="Doctor femal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74223" y="3153553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6" descr="Professor female outlin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74223" y="4134260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951978594_0_0"/>
          <p:cNvSpPr txBox="1">
            <a:spLocks noGrp="1"/>
          </p:cNvSpPr>
          <p:nvPr>
            <p:ph type="title"/>
          </p:nvPr>
        </p:nvSpPr>
        <p:spPr>
          <a:xfrm>
            <a:off x="1295258" y="758178"/>
            <a:ext cx="10728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ინოვაცია მედიცინაში მდგრადი გადაწყვეტილებებისთვის</a:t>
            </a:r>
            <a:endParaRPr b="1" dirty="0"/>
          </a:p>
        </p:txBody>
      </p:sp>
      <p:sp>
        <p:nvSpPr>
          <p:cNvPr id="224" name="Google Shape;224;g35951978594_0_0"/>
          <p:cNvSpPr txBox="1">
            <a:spLocks noGrp="1"/>
          </p:cNvSpPr>
          <p:nvPr>
            <p:ph type="body" idx="1"/>
          </p:nvPr>
        </p:nvSpPr>
        <p:spPr>
          <a:xfrm>
            <a:off x="168441" y="1864719"/>
            <a:ext cx="10728300" cy="4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a-GE" sz="2400" dirty="0"/>
              <a:t>1. გარემოსდაცვითი პასუხისმგებლობა - ნარჩენების, ენერგიის მოხმარების ან დაბინძურების შემცირება (მაგ., ფარმაცევტული საშუალებების უფრო ეკოლოგიურად სუფთა წარმოება, ერთჯერადი პლასტმასის შემცირება საავადმყოფოებში).</a:t>
            </a:r>
          </a:p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a-GE" sz="2400" dirty="0"/>
              <a:t>2. ეკონომიკურად სიცოცხლისუნარიანი - ხელმისაწვდომი გრძელვადიან პერსპექტივაში როგორც ჯანდაცვის სისტემებისთვის, ასევე პაციენტებისთვის.</a:t>
            </a:r>
          </a:p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a-GE" sz="2400" dirty="0"/>
              <a:t>3. სოციალურად სამართლიანი - ხელმისაწვდომი და სასარგებლო მრავალფეროვანი მოსახლეობისთვის, მათ შორის დაუცველი თემებისთვის.</a:t>
            </a:r>
          </a:p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a-GE" sz="2400" dirty="0"/>
              <a:t>4. გრძელვადიანი ეფექტური - არა მხოლოდ მოკლევადიან გარღვევაზე ორიენტირებული, არამედ შექმნილია იმისთვის, რომ დროთა განმავლობაში სასარგებლო და აქტუალური დარჩეს.</a:t>
            </a:r>
            <a:endParaRPr lang="en-GB" sz="1600" b="1" dirty="0"/>
          </a:p>
        </p:txBody>
      </p:sp>
      <p:sp>
        <p:nvSpPr>
          <p:cNvPr id="225" name="Google Shape;225;g35951978594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pic>
        <p:nvPicPr>
          <p:cNvPr id="226" name="Google Shape;226;g35951978594_0_0" descr="Programmer mal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1423" y="5138311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35951978594_0_0" descr="Doctor femal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31423" y="3169528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35951978594_0_0" descr="Professor female outlin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31423" y="4150235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35951978594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4000" y="8451"/>
            <a:ext cx="2879559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>
            <a:spLocks noGrp="1"/>
          </p:cNvSpPr>
          <p:nvPr>
            <p:ph type="title"/>
          </p:nvPr>
        </p:nvSpPr>
        <p:spPr>
          <a:xfrm>
            <a:off x="228600" y="1084429"/>
            <a:ext cx="117348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რეფლექსიის კითხვები სტუდენტებისთვის</a:t>
            </a:r>
            <a:endParaRPr b="1" dirty="0"/>
          </a:p>
        </p:txBody>
      </p:sp>
      <p:sp>
        <p:nvSpPr>
          <p:cNvPr id="236" name="Google Shape;236;p32"/>
          <p:cNvSpPr txBox="1">
            <a:spLocks noGrp="1"/>
          </p:cNvSpPr>
          <p:nvPr>
            <p:ph type="body" idx="1"/>
          </p:nvPr>
        </p:nvSpPr>
        <p:spPr>
          <a:xfrm>
            <a:off x="838201" y="2409992"/>
            <a:ext cx="7475620" cy="3386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როგორ დავაბალანსო ჩემი პირადი ღირებულებები მდგრადი განვითარების მიზნებთან?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გავითვალისწინე თუ არა გაუთვალისწინებელი შედეგები?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ვის სარგებლობს ან ზიანდება ჩემი არჩევანი?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რას იტყვის მომავალი თაობა ამ გადაწყვეტილებაზე?</a:t>
            </a:r>
            <a:endParaRPr dirty="0"/>
          </a:p>
        </p:txBody>
      </p:sp>
      <p:sp>
        <p:nvSpPr>
          <p:cNvPr id="237" name="Google Shape;23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pic>
        <p:nvPicPr>
          <p:cNvPr id="238" name="Google Shape;23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39" name="Google Shape;239;p32"/>
          <p:cNvPicPr preferRelativeResize="0"/>
          <p:nvPr/>
        </p:nvPicPr>
        <p:blipFill rotWithShape="1">
          <a:blip r:embed="rId4">
            <a:alphaModFix/>
          </a:blip>
          <a:srcRect t="17183" r="55986" b="15118"/>
          <a:stretch/>
        </p:blipFill>
        <p:spPr>
          <a:xfrm>
            <a:off x="7932821" y="2409992"/>
            <a:ext cx="3420979" cy="3946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3"/>
          <p:cNvPicPr preferRelativeResize="0"/>
          <p:nvPr/>
        </p:nvPicPr>
        <p:blipFill rotWithShape="1">
          <a:blip r:embed="rId3">
            <a:alphaModFix/>
          </a:blip>
          <a:srcRect l="13333" t="15439" r="10642" b="7314"/>
          <a:stretch/>
        </p:blipFill>
        <p:spPr>
          <a:xfrm>
            <a:off x="6980257" y="1074871"/>
            <a:ext cx="5211743" cy="5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3"/>
          <p:cNvSpPr txBox="1">
            <a:spLocks noGrp="1"/>
          </p:cNvSpPr>
          <p:nvPr>
            <p:ph type="title"/>
          </p:nvPr>
        </p:nvSpPr>
        <p:spPr>
          <a:xfrm>
            <a:off x="501315" y="1097175"/>
            <a:ext cx="724702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დასკვნა და დასკვნები</a:t>
            </a:r>
            <a:endParaRPr b="1" dirty="0"/>
          </a:p>
        </p:txBody>
      </p:sp>
      <p:sp>
        <p:nvSpPr>
          <p:cNvPr id="247" name="Google Shape;247;p33"/>
          <p:cNvSpPr txBox="1">
            <a:spLocks noGrp="1"/>
          </p:cNvSpPr>
          <p:nvPr>
            <p:ph type="body" idx="1"/>
          </p:nvPr>
        </p:nvSpPr>
        <p:spPr>
          <a:xfrm>
            <a:off x="238626" y="2588579"/>
            <a:ext cx="7772400" cy="3665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ka-GE" dirty="0"/>
              <a:t>ინოვაცია აუცილებელია გლობალური მდგრადი განვითარების გამოწვევების გადასაჭრელად </a:t>
            </a:r>
            <a:endParaRPr lang="en-US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ka-GE" dirty="0"/>
              <a:t>დიზაინზე აზროვნება და კრეატიულობა ძირითადი ინსტრუმენტებია </a:t>
            </a:r>
            <a:endParaRPr lang="en-US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ka-GE" dirty="0"/>
              <a:t>ყველა სფეროსა და </a:t>
            </a:r>
            <a:endParaRPr lang="en-US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a-GE" dirty="0"/>
              <a:t>პროფესიას თავისი როლი აქვს შესასრულებელი </a:t>
            </a:r>
            <a:r>
              <a:rPr lang="en-GB" dirty="0"/>
              <a:t>🔹 </a:t>
            </a:r>
            <a:r>
              <a:rPr lang="ka-GE" dirty="0"/>
              <a:t>თქვენ შეგიძლიათ იყოთ პოზიტიური ცვლილებების მამოძრავებელი ძალა</a:t>
            </a:r>
            <a:endParaRPr dirty="0"/>
          </a:p>
        </p:txBody>
      </p:sp>
      <p:sp>
        <p:nvSpPr>
          <p:cNvPr id="248" name="Google Shape;24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  <p:pic>
        <p:nvPicPr>
          <p:cNvPr id="249" name="Google Shape;24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611</Words>
  <Application>Microsoft Macintosh PowerPoint</Application>
  <PresentationFormat>Widescreen</PresentationFormat>
  <Paragraphs>117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Play</vt:lpstr>
      <vt:lpstr>Calibri</vt:lpstr>
      <vt:lpstr>Arial</vt:lpstr>
      <vt:lpstr>Office Theme</vt:lpstr>
      <vt:lpstr>მდგრადი მომავლის ხელშეწყობა</vt:lpstr>
      <vt:lpstr>შესავალი</vt:lpstr>
      <vt:lpstr>სასწავლო მიზნები:</vt:lpstr>
      <vt:lpstr>რატომ არის ინოვაცია მნიშვნელოვანი მდგრადი განვითარებისთვის?</vt:lpstr>
      <vt:lpstr>რა არის მდგრადი ინოვაცია?</vt:lpstr>
      <vt:lpstr>მდგრადი ინოვაციების მაგალითები</vt:lpstr>
      <vt:lpstr>მდგრადი ინოვაციების საერთო გამოწვევები</vt:lpstr>
      <vt:lpstr>მდგრადი გადაწყვეტილებებისთვის ინოვაციებში გამოყენებული ინსტრუმენტები</vt:lpstr>
      <vt:lpstr>კრეატიული აზროვნება მდგრადი განვითარებისთვის</vt:lpstr>
      <vt:lpstr>რა არის დიზაინზე ფიქრი?</vt:lpstr>
      <vt:lpstr>მდგრადი გადაწყვეტილებების კომპეტენციისთვის ინოვაციის სფეროები</vt:lpstr>
      <vt:lpstr>ინოვაციის განხორციელება</vt:lpstr>
      <vt:lpstr>რას შეისწავლით ამ კურსში</vt:lpstr>
      <vt:lpstr>რას გთავაზობთ ეს კურსი</vt:lpstr>
      <vt:lpstr>ინოვაცია მდგრადი გადაწყვეტილებებისთვის სხვადასხვა სფეროში</vt:lpstr>
      <vt:lpstr>ინოვაცია მედიცინაში მდგრადი გადაწყვეტილებებისთვის</vt:lpstr>
      <vt:lpstr>რეფლექსიის კითხვები სტუდენტებისთვის</vt:lpstr>
      <vt:lpstr>დასკვნა და დასკვნები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მდგრადი მომავლის ხელშეწყობა</dc:title>
  <dc:creator>Manwlhs Kwstas</dc:creator>
  <cp:lastModifiedBy>Microsoft Office User</cp:lastModifiedBy>
  <cp:revision>3</cp:revision>
  <dcterms:created xsi:type="dcterms:W3CDTF">2025-02-14T05:17:23Z</dcterms:created>
  <dcterms:modified xsi:type="dcterms:W3CDTF">2025-10-14T07:27:25Z</dcterms:modified>
</cp:coreProperties>
</file>